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x="18288000" cy="10287000"/>
  <p:notesSz cx="9926638" cy="6797675"/>
  <p:embeddedFontLst>
    <p:embeddedFont>
      <p:font typeface="Arimo" panose="020B0604020202020204" charset="0"/>
      <p:regular r:id="rId30"/>
    </p:embeddedFont>
    <p:embeddedFont>
      <p:font typeface="Calibri" panose="020F0502020204030204" pitchFamily="34" charset="0"/>
      <p:regular r:id="rId31"/>
      <p:bold r:id="rId32"/>
      <p:italic r:id="rId33"/>
      <p:boldItalic r:id="rId34"/>
    </p:embeddedFont>
    <p:embeddedFont>
      <p:font typeface="Montserrat" panose="020B0604020202020204" charset="0"/>
      <p:regular r:id="rId35"/>
    </p:embeddedFont>
    <p:embeddedFont>
      <p:font typeface="Montserrat Bold" panose="020B0604020202020204" charset="0"/>
      <p:regular r:id="rId36"/>
    </p:embeddedFont>
    <p:embeddedFont>
      <p:font typeface="Montserrat Bold Italics" panose="020B0604020202020204" charset="0"/>
      <p:regular r:id="rId37"/>
    </p:embeddedFont>
    <p:embeddedFont>
      <p:font typeface="Montserrat Classic" panose="020B0604020202020204" charset="0"/>
      <p:regular r:id="rId38"/>
    </p:embeddedFont>
    <p:embeddedFont>
      <p:font typeface="Montserrat Extra-Bold" panose="020B0604020202020204" charset="0"/>
      <p:regular r:id="rId39"/>
    </p:embeddedFont>
    <p:embeddedFont>
      <p:font typeface="Montserrat Italics"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086207" y="3127406"/>
            <a:ext cx="14115585" cy="4032188"/>
            <a:chOff x="0" y="0"/>
            <a:chExt cx="18820780" cy="5376251"/>
          </a:xfrm>
        </p:grpSpPr>
        <p:sp>
          <p:nvSpPr>
            <p:cNvPr id="3" name="TextBox 3"/>
            <p:cNvSpPr txBox="1"/>
            <p:nvPr/>
          </p:nvSpPr>
          <p:spPr>
            <a:xfrm>
              <a:off x="0" y="152400"/>
              <a:ext cx="18820780" cy="2831612"/>
            </a:xfrm>
            <a:prstGeom prst="rect">
              <a:avLst/>
            </a:prstGeom>
          </p:spPr>
          <p:txBody>
            <a:bodyPr lIns="0" tIns="0" rIns="0" bIns="0" rtlCol="0" anchor="t">
              <a:spAutoFit/>
            </a:bodyPr>
            <a:lstStyle/>
            <a:p>
              <a:pPr algn="ctr">
                <a:lnSpc>
                  <a:spcPts val="8080"/>
                </a:lnSpc>
              </a:pPr>
              <a:r>
                <a:rPr lang="en-US" sz="8000" spc="192">
                  <a:solidFill>
                    <a:srgbClr val="FFFFFF"/>
                  </a:solidFill>
                  <a:latin typeface="Montserrat Extra-Bold"/>
                </a:rPr>
                <a:t>PROPOSED CHAPTER 39 WĀHI TŪPUNA</a:t>
              </a:r>
            </a:p>
          </p:txBody>
        </p:sp>
        <p:sp>
          <p:nvSpPr>
            <p:cNvPr id="4" name="TextBox 4"/>
            <p:cNvSpPr txBox="1"/>
            <p:nvPr/>
          </p:nvSpPr>
          <p:spPr>
            <a:xfrm>
              <a:off x="0" y="3907742"/>
              <a:ext cx="18820780" cy="1468509"/>
            </a:xfrm>
            <a:prstGeom prst="rect">
              <a:avLst/>
            </a:prstGeom>
          </p:spPr>
          <p:txBody>
            <a:bodyPr lIns="0" tIns="0" rIns="0" bIns="0" rtlCol="0" anchor="t">
              <a:spAutoFit/>
            </a:bodyPr>
            <a:lstStyle/>
            <a:p>
              <a:pPr algn="ctr">
                <a:lnSpc>
                  <a:spcPts val="4320"/>
                </a:lnSpc>
              </a:pPr>
              <a:r>
                <a:rPr lang="en-US" sz="3599" spc="179">
                  <a:solidFill>
                    <a:srgbClr val="FFFFFF"/>
                  </a:solidFill>
                  <a:latin typeface="Montserrat Classic"/>
                </a:rPr>
                <a:t>and the Queenstown Lakes District Council </a:t>
              </a:r>
            </a:p>
            <a:p>
              <a:pPr algn="ctr">
                <a:lnSpc>
                  <a:spcPts val="4319"/>
                </a:lnSpc>
              </a:pPr>
              <a:r>
                <a:rPr lang="en-US" sz="3599" spc="179">
                  <a:solidFill>
                    <a:srgbClr val="FFFFFF"/>
                  </a:solidFill>
                  <a:latin typeface="Montserrat Classic"/>
                </a:rPr>
                <a:t>Proposed District Plan</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28" b="4328"/>
          <a:stretch>
            <a:fillRect/>
          </a:stretch>
        </p:blipFill>
        <p:spPr>
          <a:xfrm>
            <a:off x="0" y="0"/>
            <a:ext cx="8431646" cy="10287000"/>
          </a:xfrm>
          <a:prstGeom prst="rect">
            <a:avLst/>
          </a:prstGeom>
        </p:spPr>
      </p:pic>
      <p:sp>
        <p:nvSpPr>
          <p:cNvPr id="3" name="TextBox 3"/>
          <p:cNvSpPr txBox="1"/>
          <p:nvPr/>
        </p:nvSpPr>
        <p:spPr>
          <a:xfrm>
            <a:off x="8684079" y="1768575"/>
            <a:ext cx="9164013" cy="8039893"/>
          </a:xfrm>
          <a:prstGeom prst="rect">
            <a:avLst/>
          </a:prstGeom>
        </p:spPr>
        <p:txBody>
          <a:bodyPr lIns="0" tIns="0" rIns="0" bIns="0" rtlCol="0" anchor="t">
            <a:spAutoFit/>
          </a:bodyPr>
          <a:lstStyle/>
          <a:p>
            <a:pPr algn="just">
              <a:lnSpc>
                <a:spcPts val="5249"/>
              </a:lnSpc>
            </a:pPr>
            <a:r>
              <a:rPr lang="en-US" sz="2100" dirty="0">
                <a:solidFill>
                  <a:srgbClr val="2C453E"/>
                </a:solidFill>
                <a:latin typeface="Montserrat"/>
              </a:rPr>
              <a:t>This waka was responsible for transporting ogres such as: </a:t>
            </a:r>
          </a:p>
          <a:p>
            <a:pPr algn="just">
              <a:lnSpc>
                <a:spcPts val="5250"/>
              </a:lnSpc>
            </a:pPr>
            <a:endParaRPr lang="en-US" sz="2100" dirty="0">
              <a:solidFill>
                <a:srgbClr val="2C453E"/>
              </a:solidFill>
              <a:latin typeface="Montserrat"/>
            </a:endParaRPr>
          </a:p>
          <a:p>
            <a:pPr marL="453390" lvl="1" indent="-226695" algn="just">
              <a:lnSpc>
                <a:spcPts val="5250"/>
              </a:lnSpc>
              <a:buFont typeface="Arial"/>
              <a:buChar char="•"/>
            </a:pPr>
            <a:r>
              <a:rPr lang="en-US" sz="2100" dirty="0">
                <a:solidFill>
                  <a:srgbClr val="2C453E"/>
                </a:solidFill>
                <a:latin typeface="Montserrat Bold"/>
              </a:rPr>
              <a:t>The </a:t>
            </a:r>
            <a:r>
              <a:rPr lang="en-US" sz="2100" dirty="0" err="1">
                <a:solidFill>
                  <a:srgbClr val="2C453E"/>
                </a:solidFill>
                <a:latin typeface="Montserrat Bold"/>
              </a:rPr>
              <a:t>Pouakai</a:t>
            </a:r>
            <a:r>
              <a:rPr lang="en-US" sz="2100" dirty="0">
                <a:solidFill>
                  <a:srgbClr val="2C453E"/>
                </a:solidFill>
                <a:latin typeface="Montserrat"/>
              </a:rPr>
              <a:t>, a gigantic man-eating bird </a:t>
            </a:r>
          </a:p>
          <a:p>
            <a:pPr marL="453390" lvl="1" indent="-226695" algn="just">
              <a:lnSpc>
                <a:spcPts val="5250"/>
              </a:lnSpc>
              <a:buFont typeface="Arial"/>
              <a:buChar char="•"/>
            </a:pPr>
            <a:r>
              <a:rPr lang="en-US" sz="2100" dirty="0">
                <a:solidFill>
                  <a:srgbClr val="2C453E"/>
                </a:solidFill>
                <a:latin typeface="Montserrat Bold"/>
              </a:rPr>
              <a:t>The </a:t>
            </a:r>
            <a:r>
              <a:rPr lang="en-US" sz="2100" dirty="0" err="1">
                <a:solidFill>
                  <a:srgbClr val="2C453E"/>
                </a:solidFill>
                <a:latin typeface="Montserrat Bold"/>
              </a:rPr>
              <a:t>Karara-hua</a:t>
            </a:r>
            <a:r>
              <a:rPr lang="en-US" sz="2100" dirty="0">
                <a:solidFill>
                  <a:srgbClr val="2C453E"/>
                </a:solidFill>
                <a:latin typeface="Montserrat"/>
              </a:rPr>
              <a:t>, a deceitful lizard who lured unwitting spouses to their death </a:t>
            </a:r>
          </a:p>
          <a:p>
            <a:pPr marL="453390" lvl="1" indent="-226695" algn="just">
              <a:lnSpc>
                <a:spcPts val="5250"/>
              </a:lnSpc>
              <a:buFont typeface="Arial"/>
              <a:buChar char="•"/>
            </a:pPr>
            <a:r>
              <a:rPr lang="en-US" sz="2100" dirty="0" err="1">
                <a:solidFill>
                  <a:srgbClr val="2C453E"/>
                </a:solidFill>
                <a:latin typeface="Montserrat Bold"/>
              </a:rPr>
              <a:t>Kopuwai</a:t>
            </a:r>
            <a:r>
              <a:rPr lang="en-US" sz="2100" dirty="0">
                <a:solidFill>
                  <a:srgbClr val="2C453E"/>
                </a:solidFill>
                <a:latin typeface="Montserrat Bold"/>
              </a:rPr>
              <a:t> </a:t>
            </a:r>
            <a:r>
              <a:rPr lang="en-US" sz="2100" dirty="0">
                <a:solidFill>
                  <a:srgbClr val="2C453E"/>
                </a:solidFill>
                <a:latin typeface="Montserrat"/>
              </a:rPr>
              <a:t>(known today as the Obelisk) who rests on top of the Old Man Range and his pack of two headed dogs that would prey on those who strayed from their travelling party.</a:t>
            </a:r>
          </a:p>
          <a:p>
            <a:pPr algn="just">
              <a:lnSpc>
                <a:spcPts val="5250"/>
              </a:lnSpc>
            </a:pPr>
            <a:endParaRPr lang="en-US" sz="2100" dirty="0">
              <a:solidFill>
                <a:srgbClr val="2C453E"/>
              </a:solidFill>
              <a:latin typeface="Montserrat"/>
            </a:endParaRPr>
          </a:p>
          <a:p>
            <a:pPr algn="just">
              <a:lnSpc>
                <a:spcPts val="5250"/>
              </a:lnSpc>
            </a:pPr>
            <a:r>
              <a:rPr lang="en-US" sz="2100" dirty="0">
                <a:solidFill>
                  <a:srgbClr val="2C453E"/>
                </a:solidFill>
                <a:latin typeface="Montserrat"/>
              </a:rPr>
              <a:t>All three ogres were associated with the inland area of Otago and linked to the earliest people of this land, the </a:t>
            </a:r>
            <a:r>
              <a:rPr lang="en-US" sz="2100" dirty="0" err="1">
                <a:solidFill>
                  <a:srgbClr val="2C453E"/>
                </a:solidFill>
                <a:latin typeface="Montserrat"/>
              </a:rPr>
              <a:t>Rapuwai</a:t>
            </a:r>
            <a:r>
              <a:rPr lang="en-US" sz="2100" dirty="0">
                <a:solidFill>
                  <a:srgbClr val="2C453E"/>
                </a:solidFill>
                <a:latin typeface="Montserrat"/>
              </a:rPr>
              <a:t>, associated with the </a:t>
            </a:r>
            <a:r>
              <a:rPr lang="en-US" sz="2100" dirty="0" err="1">
                <a:solidFill>
                  <a:srgbClr val="2C453E"/>
                </a:solidFill>
                <a:latin typeface="Montserrat"/>
              </a:rPr>
              <a:t>Waitaha</a:t>
            </a:r>
            <a:r>
              <a:rPr lang="en-US" sz="2100" dirty="0">
                <a:solidFill>
                  <a:srgbClr val="2C453E"/>
                </a:solidFill>
                <a:latin typeface="Montserrat"/>
              </a:rPr>
              <a:t> arrivals.</a:t>
            </a:r>
          </a:p>
        </p:txBody>
      </p:sp>
      <p:sp>
        <p:nvSpPr>
          <p:cNvPr id="4" name="TextBox 4"/>
          <p:cNvSpPr txBox="1"/>
          <p:nvPr/>
        </p:nvSpPr>
        <p:spPr>
          <a:xfrm>
            <a:off x="9144000" y="544365"/>
            <a:ext cx="7377971" cy="968670"/>
          </a:xfrm>
          <a:prstGeom prst="rect">
            <a:avLst/>
          </a:prstGeom>
        </p:spPr>
        <p:txBody>
          <a:bodyPr lIns="0" tIns="0" rIns="0" bIns="0" rtlCol="0" anchor="t">
            <a:spAutoFit/>
          </a:bodyPr>
          <a:lstStyle/>
          <a:p>
            <a:pPr>
              <a:lnSpc>
                <a:spcPts val="7679"/>
              </a:lnSpc>
            </a:pPr>
            <a:r>
              <a:rPr lang="en-US" sz="6399">
                <a:solidFill>
                  <a:srgbClr val="523E25"/>
                </a:solidFill>
                <a:latin typeface="Montserrat Extra-Bold"/>
              </a:rPr>
              <a:t>Te Waka a Raki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46" t="35944" r="215" b="32810"/>
          <a:stretch>
            <a:fillRect/>
          </a:stretch>
        </p:blipFill>
        <p:spPr>
          <a:xfrm>
            <a:off x="0" y="0"/>
            <a:ext cx="18288000" cy="3858963"/>
          </a:xfrm>
          <a:prstGeom prst="rect">
            <a:avLst/>
          </a:prstGeom>
        </p:spPr>
      </p:pic>
      <p:sp>
        <p:nvSpPr>
          <p:cNvPr id="3" name="TextBox 3"/>
          <p:cNvSpPr txBox="1"/>
          <p:nvPr/>
        </p:nvSpPr>
        <p:spPr>
          <a:xfrm>
            <a:off x="211515" y="5372100"/>
            <a:ext cx="4473524" cy="2906009"/>
          </a:xfrm>
          <a:prstGeom prst="rect">
            <a:avLst/>
          </a:prstGeom>
        </p:spPr>
        <p:txBody>
          <a:bodyPr lIns="0" tIns="0" rIns="0" bIns="0" rtlCol="0" anchor="t">
            <a:spAutoFit/>
          </a:bodyPr>
          <a:lstStyle/>
          <a:p>
            <a:pPr>
              <a:lnSpc>
                <a:spcPts val="7679"/>
              </a:lnSpc>
            </a:pPr>
            <a:r>
              <a:rPr lang="en-US" sz="6399" dirty="0">
                <a:solidFill>
                  <a:srgbClr val="4D5D87"/>
                </a:solidFill>
                <a:latin typeface="Montserrat Extra-Bold"/>
              </a:rPr>
              <a:t>The </a:t>
            </a:r>
            <a:r>
              <a:rPr lang="en-US" sz="6399" dirty="0" err="1">
                <a:solidFill>
                  <a:srgbClr val="4D5D87"/>
                </a:solidFill>
                <a:latin typeface="Montserrat Extra-Bold"/>
              </a:rPr>
              <a:t>Āraiteuru</a:t>
            </a:r>
            <a:r>
              <a:rPr lang="en-US" sz="6399" dirty="0">
                <a:solidFill>
                  <a:srgbClr val="4D5D87"/>
                </a:solidFill>
                <a:latin typeface="Montserrat Extra-Bold"/>
              </a:rPr>
              <a:t> Waka</a:t>
            </a:r>
          </a:p>
        </p:txBody>
      </p:sp>
      <p:sp>
        <p:nvSpPr>
          <p:cNvPr id="4" name="TextBox 4"/>
          <p:cNvSpPr txBox="1"/>
          <p:nvPr/>
        </p:nvSpPr>
        <p:spPr>
          <a:xfrm>
            <a:off x="4685039" y="4043680"/>
            <a:ext cx="13176108" cy="6013698"/>
          </a:xfrm>
          <a:prstGeom prst="rect">
            <a:avLst/>
          </a:prstGeom>
        </p:spPr>
        <p:txBody>
          <a:bodyPr lIns="0" tIns="0" rIns="0" bIns="0" rtlCol="0" anchor="t">
            <a:spAutoFit/>
          </a:bodyPr>
          <a:lstStyle/>
          <a:p>
            <a:pPr marL="453390" lvl="1" indent="-226695" algn="just">
              <a:lnSpc>
                <a:spcPts val="5250"/>
              </a:lnSpc>
              <a:buFont typeface="Arial"/>
              <a:buChar char="•"/>
            </a:pPr>
            <a:r>
              <a:rPr lang="en-US" sz="2100" dirty="0">
                <a:solidFill>
                  <a:srgbClr val="2C453E"/>
                </a:solidFill>
                <a:latin typeface="Montserrat"/>
              </a:rPr>
              <a:t>The </a:t>
            </a:r>
            <a:r>
              <a:rPr lang="en-US" sz="2100" dirty="0" err="1">
                <a:solidFill>
                  <a:srgbClr val="2C453E"/>
                </a:solidFill>
                <a:latin typeface="Arimo"/>
              </a:rPr>
              <a:t>Ā</a:t>
            </a:r>
            <a:r>
              <a:rPr lang="en-US" sz="2100" dirty="0" err="1">
                <a:solidFill>
                  <a:srgbClr val="2C453E"/>
                </a:solidFill>
                <a:latin typeface="Montserrat"/>
              </a:rPr>
              <a:t>raiteuru</a:t>
            </a:r>
            <a:r>
              <a:rPr lang="en-US" sz="2100" dirty="0">
                <a:solidFill>
                  <a:srgbClr val="2C453E"/>
                </a:solidFill>
                <a:latin typeface="Montserrat"/>
              </a:rPr>
              <a:t> waka became waterlogged in heavy seas off the Waitaki River mouth.</a:t>
            </a:r>
          </a:p>
          <a:p>
            <a:pPr marL="453390" lvl="1" indent="-226695" algn="just">
              <a:lnSpc>
                <a:spcPts val="5250"/>
              </a:lnSpc>
              <a:buFont typeface="Arial"/>
              <a:buChar char="•"/>
            </a:pPr>
            <a:r>
              <a:rPr lang="en-US" sz="2100" dirty="0">
                <a:solidFill>
                  <a:srgbClr val="2C453E"/>
                </a:solidFill>
                <a:latin typeface="Montserrat"/>
              </a:rPr>
              <a:t>Losing some of its cargo on Moeraki beach (Te </a:t>
            </a:r>
            <a:r>
              <a:rPr lang="en-US" sz="2100" dirty="0" err="1">
                <a:solidFill>
                  <a:srgbClr val="2C453E"/>
                </a:solidFill>
                <a:latin typeface="Montserrat"/>
              </a:rPr>
              <a:t>Kaihinaki</a:t>
            </a:r>
            <a:r>
              <a:rPr lang="en-US" sz="2100" dirty="0">
                <a:solidFill>
                  <a:srgbClr val="2C453E"/>
                </a:solidFill>
                <a:latin typeface="Montserrat"/>
              </a:rPr>
              <a:t> – food baskets) and was eventually wrecked at </a:t>
            </a:r>
            <a:r>
              <a:rPr lang="en-US" sz="2100" dirty="0" err="1">
                <a:solidFill>
                  <a:srgbClr val="2C453E"/>
                </a:solidFill>
                <a:latin typeface="Montserrat"/>
              </a:rPr>
              <a:t>Matakaea</a:t>
            </a:r>
            <a:r>
              <a:rPr lang="en-US" sz="2100" dirty="0">
                <a:solidFill>
                  <a:srgbClr val="2C453E"/>
                </a:solidFill>
                <a:latin typeface="Montserrat"/>
              </a:rPr>
              <a:t> (Shag Point).</a:t>
            </a:r>
          </a:p>
          <a:p>
            <a:pPr marL="453390" lvl="1" indent="-226695" algn="just">
              <a:lnSpc>
                <a:spcPts val="5250"/>
              </a:lnSpc>
              <a:buFont typeface="Arial"/>
              <a:buChar char="•"/>
            </a:pPr>
            <a:r>
              <a:rPr lang="en-US" sz="2100" dirty="0">
                <a:solidFill>
                  <a:srgbClr val="2C453E"/>
                </a:solidFill>
                <a:latin typeface="Montserrat"/>
              </a:rPr>
              <a:t>The many passengers aboard the waka who made it ashore explored the southern area of the South Island (Te </a:t>
            </a:r>
            <a:r>
              <a:rPr lang="en-US" sz="2100" dirty="0" err="1">
                <a:solidFill>
                  <a:srgbClr val="2C453E"/>
                </a:solidFill>
                <a:latin typeface="Montserrat"/>
              </a:rPr>
              <a:t>Waipounamu</a:t>
            </a:r>
            <a:r>
              <a:rPr lang="en-US" sz="2100" dirty="0">
                <a:solidFill>
                  <a:srgbClr val="2C453E"/>
                </a:solidFill>
                <a:latin typeface="Montserrat"/>
              </a:rPr>
              <a:t> / Te Waka o Aoraki / Te Waka a Maui).</a:t>
            </a:r>
          </a:p>
          <a:p>
            <a:pPr marL="453390" lvl="1" indent="-226695" algn="just">
              <a:lnSpc>
                <a:spcPts val="5250"/>
              </a:lnSpc>
              <a:buFont typeface="Arial"/>
              <a:buChar char="•"/>
            </a:pPr>
            <a:r>
              <a:rPr lang="en-US" sz="2100" dirty="0">
                <a:solidFill>
                  <a:srgbClr val="2C453E"/>
                </a:solidFill>
                <a:latin typeface="Montserrat"/>
              </a:rPr>
              <a:t>There was one requirement and that was to be back at camp before light fall.</a:t>
            </a:r>
          </a:p>
          <a:p>
            <a:pPr marL="453390" lvl="1" indent="-226695" algn="just">
              <a:lnSpc>
                <a:spcPts val="5250"/>
              </a:lnSpc>
              <a:buFont typeface="Arial"/>
              <a:buChar char="•"/>
            </a:pPr>
            <a:r>
              <a:rPr lang="en-US" sz="2100" dirty="0">
                <a:solidFill>
                  <a:srgbClr val="2C453E"/>
                </a:solidFill>
                <a:latin typeface="Montserrat"/>
              </a:rPr>
              <a:t>Most did not make it and were turned to stone and now form the mountains throughout the region, in some accounts including Aoraki.</a:t>
            </a:r>
          </a:p>
          <a:p>
            <a:pPr marL="453390" lvl="1" indent="-226695" algn="just">
              <a:lnSpc>
                <a:spcPts val="5250"/>
              </a:lnSpc>
              <a:buFont typeface="Arial"/>
              <a:buChar char="•"/>
            </a:pPr>
            <a:r>
              <a:rPr lang="en-US" sz="2100" dirty="0">
                <a:solidFill>
                  <a:srgbClr val="2C453E"/>
                </a:solidFill>
                <a:latin typeface="Montserrat"/>
              </a:rPr>
              <a:t>Many place names in Otago derive from the waka </a:t>
            </a:r>
            <a:r>
              <a:rPr lang="en-US" sz="2100" dirty="0" err="1">
                <a:solidFill>
                  <a:srgbClr val="2C453E"/>
                </a:solidFill>
                <a:latin typeface="Montserrat"/>
              </a:rPr>
              <a:t>Āraiteuru</a:t>
            </a:r>
            <a:r>
              <a:rPr lang="en-US" sz="2100" dirty="0">
                <a:solidFill>
                  <a:srgbClr val="2C453E"/>
                </a:solidFill>
                <a:latin typeface="Montserrat"/>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8138" t="1039" r="9837" b="989"/>
          <a:stretch>
            <a:fillRect/>
          </a:stretch>
        </p:blipFill>
        <p:spPr>
          <a:xfrm>
            <a:off x="12173073" y="0"/>
            <a:ext cx="6114927" cy="10287000"/>
          </a:xfrm>
          <a:prstGeom prst="rect">
            <a:avLst/>
          </a:prstGeom>
        </p:spPr>
      </p:pic>
      <p:sp>
        <p:nvSpPr>
          <p:cNvPr id="3" name="TextBox 3"/>
          <p:cNvSpPr txBox="1"/>
          <p:nvPr/>
        </p:nvSpPr>
        <p:spPr>
          <a:xfrm>
            <a:off x="148621" y="1579394"/>
            <a:ext cx="11684375" cy="2249911"/>
          </a:xfrm>
          <a:prstGeom prst="rect">
            <a:avLst/>
          </a:prstGeom>
        </p:spPr>
        <p:txBody>
          <a:bodyPr lIns="0" tIns="0" rIns="0" bIns="0" rtlCol="0" anchor="t">
            <a:spAutoFit/>
          </a:bodyPr>
          <a:lstStyle/>
          <a:p>
            <a:pPr algn="just">
              <a:lnSpc>
                <a:spcPts val="3599"/>
              </a:lnSpc>
            </a:pPr>
            <a:r>
              <a:rPr lang="en-US" sz="1799" dirty="0">
                <a:solidFill>
                  <a:srgbClr val="2C453E"/>
                </a:solidFill>
                <a:latin typeface="Montserrat"/>
              </a:rPr>
              <a:t>The first people to lay their eyes upon the South Island were the </a:t>
            </a:r>
            <a:r>
              <a:rPr lang="en-US" sz="1799" dirty="0" err="1">
                <a:solidFill>
                  <a:srgbClr val="2C453E"/>
                </a:solidFill>
                <a:latin typeface="Montserrat"/>
              </a:rPr>
              <a:t>Waitaha</a:t>
            </a:r>
            <a:r>
              <a:rPr lang="en-US" sz="1799" dirty="0">
                <a:solidFill>
                  <a:srgbClr val="2C453E"/>
                </a:solidFill>
                <a:latin typeface="Montserrat"/>
              </a:rPr>
              <a:t> under the chieftainship of </a:t>
            </a:r>
            <a:r>
              <a:rPr lang="en-US" sz="1799" dirty="0" err="1">
                <a:solidFill>
                  <a:srgbClr val="2C453E"/>
                </a:solidFill>
                <a:latin typeface="Montserrat"/>
              </a:rPr>
              <a:t>Rākaihautū</a:t>
            </a:r>
            <a:r>
              <a:rPr lang="en-US" sz="1799" dirty="0">
                <a:solidFill>
                  <a:srgbClr val="2C453E"/>
                </a:solidFill>
                <a:latin typeface="Montserrat"/>
              </a:rPr>
              <a:t>, arriving in the canoe </a:t>
            </a:r>
            <a:r>
              <a:rPr lang="en-US" sz="1799" dirty="0" err="1">
                <a:solidFill>
                  <a:srgbClr val="2C453E"/>
                </a:solidFill>
                <a:latin typeface="Montserrat"/>
              </a:rPr>
              <a:t>Uruao</a:t>
            </a:r>
            <a:r>
              <a:rPr lang="en-US" sz="1799" dirty="0">
                <a:solidFill>
                  <a:srgbClr val="2C453E"/>
                </a:solidFill>
                <a:latin typeface="Montserrat"/>
              </a:rPr>
              <a:t>. </a:t>
            </a:r>
          </a:p>
          <a:p>
            <a:pPr algn="just">
              <a:lnSpc>
                <a:spcPts val="3599"/>
              </a:lnSpc>
            </a:pPr>
            <a:endParaRPr lang="en-US" sz="1799" dirty="0">
              <a:solidFill>
                <a:srgbClr val="2C453E"/>
              </a:solidFill>
              <a:latin typeface="Montserrat"/>
            </a:endParaRPr>
          </a:p>
          <a:p>
            <a:pPr algn="just">
              <a:lnSpc>
                <a:spcPts val="3599"/>
              </a:lnSpc>
            </a:pPr>
            <a:r>
              <a:rPr lang="en-US" sz="1799" dirty="0" err="1">
                <a:solidFill>
                  <a:srgbClr val="2C453E"/>
                </a:solidFill>
                <a:latin typeface="Montserrat"/>
              </a:rPr>
              <a:t>Rākaihautū</a:t>
            </a:r>
            <a:r>
              <a:rPr lang="en-US" sz="1799" dirty="0">
                <a:solidFill>
                  <a:srgbClr val="2C453E"/>
                </a:solidFill>
                <a:latin typeface="Montserrat"/>
              </a:rPr>
              <a:t> dug three pools that were to give him a sign as to what the South Island had in store for them. In these pools, or puna, he saw:</a:t>
            </a:r>
          </a:p>
        </p:txBody>
      </p:sp>
      <p:sp>
        <p:nvSpPr>
          <p:cNvPr id="4" name="TextBox 4"/>
          <p:cNvSpPr txBox="1"/>
          <p:nvPr/>
        </p:nvSpPr>
        <p:spPr>
          <a:xfrm>
            <a:off x="542127" y="363546"/>
            <a:ext cx="11050765" cy="852070"/>
          </a:xfrm>
          <a:prstGeom prst="rect">
            <a:avLst/>
          </a:prstGeom>
        </p:spPr>
        <p:txBody>
          <a:bodyPr lIns="0" tIns="0" rIns="0" bIns="0" rtlCol="0" anchor="t">
            <a:spAutoFit/>
          </a:bodyPr>
          <a:lstStyle/>
          <a:p>
            <a:pPr>
              <a:lnSpc>
                <a:spcPts val="6720"/>
              </a:lnSpc>
            </a:pPr>
            <a:r>
              <a:rPr lang="en-US" sz="5600">
                <a:solidFill>
                  <a:srgbClr val="4E518D"/>
                </a:solidFill>
                <a:latin typeface="Montserrat Extra-Bold"/>
              </a:rPr>
              <a:t>Rākaihautū and the Waitaha</a:t>
            </a:r>
          </a:p>
        </p:txBody>
      </p:sp>
      <p:sp>
        <p:nvSpPr>
          <p:cNvPr id="5" name="TextBox 5"/>
          <p:cNvSpPr txBox="1"/>
          <p:nvPr/>
        </p:nvSpPr>
        <p:spPr>
          <a:xfrm>
            <a:off x="148621" y="6486231"/>
            <a:ext cx="11837776" cy="3634906"/>
          </a:xfrm>
          <a:prstGeom prst="rect">
            <a:avLst/>
          </a:prstGeom>
        </p:spPr>
        <p:txBody>
          <a:bodyPr lIns="0" tIns="0" rIns="0" bIns="0" rtlCol="0" anchor="t">
            <a:spAutoFit/>
          </a:bodyPr>
          <a:lstStyle/>
          <a:p>
            <a:pPr algn="just">
              <a:lnSpc>
                <a:spcPts val="3599"/>
              </a:lnSpc>
            </a:pPr>
            <a:r>
              <a:rPr lang="en-US" sz="1799" dirty="0">
                <a:solidFill>
                  <a:srgbClr val="2C453E"/>
                </a:solidFill>
                <a:latin typeface="Montserrat"/>
              </a:rPr>
              <a:t>This foretold that the </a:t>
            </a:r>
            <a:r>
              <a:rPr lang="en-US" sz="1799" dirty="0" err="1">
                <a:solidFill>
                  <a:srgbClr val="2C453E"/>
                </a:solidFill>
                <a:latin typeface="Montserrat"/>
              </a:rPr>
              <a:t>Waitaha</a:t>
            </a:r>
            <a:r>
              <a:rPr lang="en-US" sz="1799" dirty="0">
                <a:solidFill>
                  <a:srgbClr val="2C453E"/>
                </a:solidFill>
                <a:latin typeface="Montserrat"/>
              </a:rPr>
              <a:t> people would encounter waterways full of food for the people, lakes that would be freezing beyond all belief – the glacial pools, and the lakes excavated by man. </a:t>
            </a:r>
          </a:p>
          <a:p>
            <a:pPr algn="just">
              <a:lnSpc>
                <a:spcPts val="3599"/>
              </a:lnSpc>
            </a:pPr>
            <a:endParaRPr lang="en-US" sz="1799" dirty="0">
              <a:solidFill>
                <a:srgbClr val="2C453E"/>
              </a:solidFill>
              <a:latin typeface="Montserrat"/>
            </a:endParaRPr>
          </a:p>
          <a:p>
            <a:pPr algn="just">
              <a:lnSpc>
                <a:spcPts val="3599"/>
              </a:lnSpc>
            </a:pPr>
            <a:r>
              <a:rPr lang="en-US" sz="1799" dirty="0" err="1">
                <a:solidFill>
                  <a:srgbClr val="2C453E"/>
                </a:solidFill>
                <a:latin typeface="Montserrat"/>
              </a:rPr>
              <a:t>Rākaihautū</a:t>
            </a:r>
            <a:r>
              <a:rPr lang="en-US" sz="1799" dirty="0">
                <a:solidFill>
                  <a:srgbClr val="2C453E"/>
                </a:solidFill>
                <a:latin typeface="Montserrat"/>
              </a:rPr>
              <a:t> carried an enormous spade ‘</a:t>
            </a:r>
            <a:r>
              <a:rPr lang="en-US" sz="1799" dirty="0" err="1">
                <a:solidFill>
                  <a:srgbClr val="2C453E"/>
                </a:solidFill>
                <a:latin typeface="Montserrat"/>
              </a:rPr>
              <a:t>Tūwhakaroria</a:t>
            </a:r>
            <a:r>
              <a:rPr lang="en-US" sz="1799" dirty="0">
                <a:solidFill>
                  <a:srgbClr val="2C453E"/>
                </a:solidFill>
                <a:latin typeface="Montserrat"/>
              </a:rPr>
              <a:t>’, plunging it into the soil and a lake would appear.</a:t>
            </a:r>
          </a:p>
          <a:p>
            <a:pPr algn="just">
              <a:lnSpc>
                <a:spcPts val="3599"/>
              </a:lnSpc>
            </a:pPr>
            <a:endParaRPr lang="en-US" sz="1799" dirty="0">
              <a:solidFill>
                <a:srgbClr val="2C453E"/>
              </a:solidFill>
              <a:latin typeface="Montserrat"/>
            </a:endParaRPr>
          </a:p>
          <a:p>
            <a:pPr algn="just">
              <a:lnSpc>
                <a:spcPts val="3599"/>
              </a:lnSpc>
            </a:pPr>
            <a:r>
              <a:rPr lang="en-US" sz="1799" dirty="0">
                <a:solidFill>
                  <a:srgbClr val="2C453E"/>
                </a:solidFill>
                <a:latin typeface="Montserrat"/>
              </a:rPr>
              <a:t>They include the lakes </a:t>
            </a:r>
            <a:r>
              <a:rPr lang="en-US" sz="1799" dirty="0" err="1">
                <a:solidFill>
                  <a:srgbClr val="2C453E"/>
                </a:solidFill>
                <a:latin typeface="Montserrat"/>
              </a:rPr>
              <a:t>Rotoroa</a:t>
            </a:r>
            <a:r>
              <a:rPr lang="en-US" sz="1799" dirty="0">
                <a:solidFill>
                  <a:srgbClr val="2C453E"/>
                </a:solidFill>
                <a:latin typeface="Montserrat"/>
              </a:rPr>
              <a:t> and Rotoiti, </a:t>
            </a:r>
            <a:r>
              <a:rPr lang="en-US" sz="1799" dirty="0" err="1">
                <a:solidFill>
                  <a:srgbClr val="2C453E"/>
                </a:solidFill>
                <a:latin typeface="Montserrat"/>
              </a:rPr>
              <a:t>Takapō</a:t>
            </a:r>
            <a:r>
              <a:rPr lang="en-US" sz="1799" dirty="0">
                <a:solidFill>
                  <a:srgbClr val="2C453E"/>
                </a:solidFill>
                <a:latin typeface="Montserrat"/>
              </a:rPr>
              <a:t>, </a:t>
            </a:r>
            <a:r>
              <a:rPr lang="en-US" sz="1799" dirty="0" err="1">
                <a:solidFill>
                  <a:srgbClr val="2C453E"/>
                </a:solidFill>
                <a:latin typeface="Montserrat"/>
              </a:rPr>
              <a:t>Pūkaki</a:t>
            </a:r>
            <a:r>
              <a:rPr lang="en-US" sz="1799" dirty="0">
                <a:solidFill>
                  <a:srgbClr val="2C453E"/>
                </a:solidFill>
                <a:latin typeface="Montserrat"/>
              </a:rPr>
              <a:t> and </a:t>
            </a:r>
            <a:r>
              <a:rPr lang="en-US" sz="1799" dirty="0" err="1">
                <a:solidFill>
                  <a:srgbClr val="2C453E"/>
                </a:solidFill>
                <a:latin typeface="Montserrat"/>
              </a:rPr>
              <a:t>Ōhou</a:t>
            </a:r>
            <a:r>
              <a:rPr lang="en-US" sz="1799" dirty="0">
                <a:solidFill>
                  <a:srgbClr val="2C453E"/>
                </a:solidFill>
                <a:latin typeface="Montserrat"/>
              </a:rPr>
              <a:t> and in the QLDC district the great lakes </a:t>
            </a:r>
            <a:r>
              <a:rPr lang="en-US" sz="1799" dirty="0" err="1">
                <a:solidFill>
                  <a:srgbClr val="2C453E"/>
                </a:solidFill>
                <a:latin typeface="Montserrat"/>
              </a:rPr>
              <a:t>Hāwea</a:t>
            </a:r>
            <a:r>
              <a:rPr lang="en-US" sz="1799" dirty="0">
                <a:solidFill>
                  <a:srgbClr val="2C453E"/>
                </a:solidFill>
                <a:latin typeface="Montserrat"/>
              </a:rPr>
              <a:t>, </a:t>
            </a:r>
            <a:r>
              <a:rPr lang="en-US" sz="1799" dirty="0" err="1">
                <a:solidFill>
                  <a:srgbClr val="2C453E"/>
                </a:solidFill>
                <a:latin typeface="Montserrat"/>
              </a:rPr>
              <a:t>Wānaka</a:t>
            </a:r>
            <a:r>
              <a:rPr lang="en-US" sz="1799" dirty="0">
                <a:solidFill>
                  <a:srgbClr val="2C453E"/>
                </a:solidFill>
                <a:latin typeface="Montserrat"/>
              </a:rPr>
              <a:t> and </a:t>
            </a:r>
            <a:r>
              <a:rPr lang="en-US" sz="1799" dirty="0" err="1">
                <a:solidFill>
                  <a:srgbClr val="2C453E"/>
                </a:solidFill>
                <a:latin typeface="Montserrat"/>
              </a:rPr>
              <a:t>Whakatipu</a:t>
            </a:r>
            <a:r>
              <a:rPr lang="en-US" sz="1799" dirty="0">
                <a:solidFill>
                  <a:srgbClr val="2C453E"/>
                </a:solidFill>
                <a:latin typeface="Montserrat"/>
              </a:rPr>
              <a:t>-</a:t>
            </a:r>
            <a:r>
              <a:rPr lang="en-US" sz="1799" dirty="0" err="1">
                <a:solidFill>
                  <a:srgbClr val="2C453E"/>
                </a:solidFill>
                <a:latin typeface="Montserrat"/>
              </a:rPr>
              <a:t>wai</a:t>
            </a:r>
            <a:r>
              <a:rPr lang="en-US" sz="1799" dirty="0">
                <a:solidFill>
                  <a:srgbClr val="2C453E"/>
                </a:solidFill>
                <a:latin typeface="Montserrat"/>
              </a:rPr>
              <a:t>-Māori and so on...</a:t>
            </a:r>
          </a:p>
        </p:txBody>
      </p:sp>
      <p:sp>
        <p:nvSpPr>
          <p:cNvPr id="6" name="TextBox 6"/>
          <p:cNvSpPr txBox="1"/>
          <p:nvPr/>
        </p:nvSpPr>
        <p:spPr>
          <a:xfrm>
            <a:off x="225321" y="4225429"/>
            <a:ext cx="11684375" cy="1617067"/>
          </a:xfrm>
          <a:prstGeom prst="rect">
            <a:avLst/>
          </a:prstGeom>
        </p:spPr>
        <p:txBody>
          <a:bodyPr lIns="0" tIns="0" rIns="0" bIns="0" rtlCol="0" anchor="t">
            <a:spAutoFit/>
          </a:bodyPr>
          <a:lstStyle/>
          <a:p>
            <a:pPr algn="ctr">
              <a:lnSpc>
                <a:spcPts val="4499"/>
              </a:lnSpc>
            </a:pPr>
            <a:r>
              <a:rPr lang="en-US" sz="1799">
                <a:solidFill>
                  <a:srgbClr val="2C453E"/>
                </a:solidFill>
                <a:latin typeface="Montserrat Bold Italics"/>
              </a:rPr>
              <a:t>He Puna Waimarie – Pools of Bounty</a:t>
            </a:r>
          </a:p>
          <a:p>
            <a:pPr algn="ctr">
              <a:lnSpc>
                <a:spcPts val="4499"/>
              </a:lnSpc>
            </a:pPr>
            <a:r>
              <a:rPr lang="en-US" sz="1799">
                <a:solidFill>
                  <a:srgbClr val="2C453E"/>
                </a:solidFill>
                <a:latin typeface="Montserrat Bold Italics"/>
              </a:rPr>
              <a:t>He Puna Hauaitu – Pools of Freezing Cold</a:t>
            </a:r>
          </a:p>
          <a:p>
            <a:pPr algn="ctr">
              <a:lnSpc>
                <a:spcPts val="4499"/>
              </a:lnSpc>
            </a:pPr>
            <a:r>
              <a:rPr lang="en-US" sz="1799">
                <a:solidFill>
                  <a:srgbClr val="2C453E"/>
                </a:solidFill>
                <a:latin typeface="Montserrat Bold Italics"/>
              </a:rPr>
              <a:t>He Puna Karikari – Pools Dug by the Hand of Man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833" t="413" r="4086" b="11475"/>
          <a:stretch>
            <a:fillRect/>
          </a:stretch>
        </p:blipFill>
        <p:spPr>
          <a:xfrm>
            <a:off x="0" y="0"/>
            <a:ext cx="7071370" cy="10287000"/>
          </a:xfrm>
          <a:prstGeom prst="rect">
            <a:avLst/>
          </a:prstGeom>
        </p:spPr>
      </p:pic>
      <p:sp>
        <p:nvSpPr>
          <p:cNvPr id="3" name="TextBox 3"/>
          <p:cNvSpPr txBox="1"/>
          <p:nvPr/>
        </p:nvSpPr>
        <p:spPr>
          <a:xfrm>
            <a:off x="7453232" y="1408447"/>
            <a:ext cx="10610983" cy="8549648"/>
          </a:xfrm>
          <a:prstGeom prst="rect">
            <a:avLst/>
          </a:prstGeom>
        </p:spPr>
        <p:txBody>
          <a:bodyPr lIns="0" tIns="0" rIns="0" bIns="0" rtlCol="0" anchor="t">
            <a:spAutoFit/>
          </a:bodyPr>
          <a:lstStyle/>
          <a:p>
            <a:pPr algn="just">
              <a:lnSpc>
                <a:spcPts val="4199"/>
              </a:lnSpc>
            </a:pPr>
            <a:r>
              <a:rPr lang="en-US" sz="2100" dirty="0">
                <a:solidFill>
                  <a:srgbClr val="2C453E"/>
                </a:solidFill>
                <a:latin typeface="Montserrat"/>
              </a:rPr>
              <a:t>The </a:t>
            </a:r>
            <a:r>
              <a:rPr lang="en-US" sz="2100" dirty="0" err="1">
                <a:solidFill>
                  <a:srgbClr val="2C453E"/>
                </a:solidFill>
                <a:latin typeface="Montserrat"/>
              </a:rPr>
              <a:t>Kāti</a:t>
            </a:r>
            <a:r>
              <a:rPr lang="en-US" sz="2100" dirty="0">
                <a:solidFill>
                  <a:srgbClr val="2C453E"/>
                </a:solidFill>
                <a:latin typeface="Montserrat"/>
              </a:rPr>
              <a:t> </a:t>
            </a:r>
            <a:r>
              <a:rPr lang="en-US" sz="2100" dirty="0" err="1">
                <a:solidFill>
                  <a:srgbClr val="2C453E"/>
                </a:solidFill>
                <a:latin typeface="Montserrat"/>
              </a:rPr>
              <a:t>Māmoe</a:t>
            </a:r>
            <a:r>
              <a:rPr lang="en-US" sz="2100" dirty="0">
                <a:solidFill>
                  <a:srgbClr val="2C453E"/>
                </a:solidFill>
                <a:latin typeface="Montserrat"/>
              </a:rPr>
              <a:t> crossed from the North Island and over time intermarried with the </a:t>
            </a:r>
            <a:r>
              <a:rPr lang="en-US" sz="2100" dirty="0" err="1">
                <a:solidFill>
                  <a:srgbClr val="2C453E"/>
                </a:solidFill>
                <a:latin typeface="Montserrat"/>
              </a:rPr>
              <a:t>Waitaha</a:t>
            </a:r>
            <a:r>
              <a:rPr lang="en-US" sz="2100" dirty="0">
                <a:solidFill>
                  <a:srgbClr val="2C453E"/>
                </a:solidFill>
                <a:latin typeface="Montserrat"/>
              </a:rPr>
              <a:t>.  </a:t>
            </a:r>
          </a:p>
          <a:p>
            <a:pPr algn="just">
              <a:lnSpc>
                <a:spcPts val="4200"/>
              </a:lnSpc>
            </a:pPr>
            <a:endParaRPr lang="en-US" sz="2100" dirty="0">
              <a:solidFill>
                <a:srgbClr val="2C453E"/>
              </a:solidFill>
              <a:latin typeface="Montserrat"/>
            </a:endParaRPr>
          </a:p>
          <a:p>
            <a:pPr algn="just">
              <a:lnSpc>
                <a:spcPts val="4199"/>
              </a:lnSpc>
            </a:pPr>
            <a:r>
              <a:rPr lang="en-US" sz="2100" dirty="0" err="1">
                <a:solidFill>
                  <a:srgbClr val="2C453E"/>
                </a:solidFill>
                <a:latin typeface="Montserrat"/>
              </a:rPr>
              <a:t>Rakitauneke</a:t>
            </a:r>
            <a:r>
              <a:rPr lang="en-US" sz="2100" dirty="0">
                <a:solidFill>
                  <a:srgbClr val="2C453E"/>
                </a:solidFill>
                <a:latin typeface="Montserrat"/>
              </a:rPr>
              <a:t> was a mobile </a:t>
            </a:r>
            <a:r>
              <a:rPr lang="en-US" sz="2100" dirty="0" err="1">
                <a:solidFill>
                  <a:srgbClr val="2C453E"/>
                </a:solidFill>
                <a:latin typeface="Montserrat"/>
              </a:rPr>
              <a:t>Kāti</a:t>
            </a:r>
            <a:r>
              <a:rPr lang="en-US" sz="2100" dirty="0">
                <a:solidFill>
                  <a:srgbClr val="2C453E"/>
                </a:solidFill>
                <a:latin typeface="Montserrat"/>
              </a:rPr>
              <a:t> </a:t>
            </a:r>
            <a:r>
              <a:rPr lang="en-US" sz="2100" dirty="0" err="1">
                <a:solidFill>
                  <a:srgbClr val="2C453E"/>
                </a:solidFill>
                <a:latin typeface="Montserrat"/>
              </a:rPr>
              <a:t>Māmoe</a:t>
            </a:r>
            <a:r>
              <a:rPr lang="en-US" sz="2100" dirty="0">
                <a:solidFill>
                  <a:srgbClr val="2C453E"/>
                </a:solidFill>
                <a:latin typeface="Montserrat"/>
              </a:rPr>
              <a:t> chief, residing at places such as Goose Bay, </a:t>
            </a:r>
            <a:r>
              <a:rPr lang="en-US" sz="2100" dirty="0" err="1">
                <a:solidFill>
                  <a:srgbClr val="2C453E"/>
                </a:solidFill>
                <a:latin typeface="Montserrat"/>
              </a:rPr>
              <a:t>Opihi</a:t>
            </a:r>
            <a:r>
              <a:rPr lang="en-US" sz="2100" dirty="0">
                <a:solidFill>
                  <a:srgbClr val="2C453E"/>
                </a:solidFill>
                <a:latin typeface="Montserrat"/>
              </a:rPr>
              <a:t>, Otago Heads, inland Otago, West Coast, mouth of the </a:t>
            </a:r>
            <a:r>
              <a:rPr lang="en-US" sz="2100" dirty="0" err="1">
                <a:solidFill>
                  <a:srgbClr val="2C453E"/>
                </a:solidFill>
                <a:latin typeface="Montserrat"/>
              </a:rPr>
              <a:t>Matau</a:t>
            </a:r>
            <a:r>
              <a:rPr lang="en-US" sz="2100" dirty="0">
                <a:solidFill>
                  <a:srgbClr val="2C453E"/>
                </a:solidFill>
                <a:latin typeface="Montserrat"/>
              </a:rPr>
              <a:t>-au and Wai-o </a:t>
            </a:r>
            <a:r>
              <a:rPr lang="en-US" sz="2100" dirty="0" err="1">
                <a:solidFill>
                  <a:srgbClr val="2C453E"/>
                </a:solidFill>
                <a:latin typeface="Montserrat"/>
              </a:rPr>
              <a:t>Mokomoko</a:t>
            </a:r>
            <a:r>
              <a:rPr lang="en-US" sz="2100" dirty="0">
                <a:solidFill>
                  <a:srgbClr val="2C453E"/>
                </a:solidFill>
                <a:latin typeface="Montserrat"/>
              </a:rPr>
              <a:t> (near Bluff).</a:t>
            </a:r>
          </a:p>
          <a:p>
            <a:pPr algn="just">
              <a:lnSpc>
                <a:spcPts val="4200"/>
              </a:lnSpc>
            </a:pPr>
            <a:endParaRPr lang="en-US" sz="2100" dirty="0">
              <a:solidFill>
                <a:srgbClr val="2C453E"/>
              </a:solidFill>
              <a:latin typeface="Montserrat"/>
            </a:endParaRPr>
          </a:p>
          <a:p>
            <a:pPr algn="just">
              <a:lnSpc>
                <a:spcPts val="4199"/>
              </a:lnSpc>
            </a:pPr>
            <a:r>
              <a:rPr lang="en-US" sz="2100" dirty="0" err="1">
                <a:solidFill>
                  <a:srgbClr val="2C453E"/>
                </a:solidFill>
                <a:latin typeface="Montserrat"/>
              </a:rPr>
              <a:t>Tuwiriroa</a:t>
            </a:r>
            <a:r>
              <a:rPr lang="en-US" sz="2100" dirty="0">
                <a:solidFill>
                  <a:srgbClr val="2C453E"/>
                </a:solidFill>
                <a:latin typeface="Montserrat"/>
              </a:rPr>
              <a:t>  a contemporary of Te </a:t>
            </a:r>
            <a:r>
              <a:rPr lang="en-US" sz="2100" dirty="0" err="1">
                <a:solidFill>
                  <a:srgbClr val="2C453E"/>
                </a:solidFill>
                <a:latin typeface="Montserrat"/>
              </a:rPr>
              <a:t>Rakitauneke</a:t>
            </a:r>
            <a:r>
              <a:rPr lang="en-US" sz="2100" dirty="0">
                <a:solidFill>
                  <a:srgbClr val="2C453E"/>
                </a:solidFill>
                <a:latin typeface="Montserrat"/>
              </a:rPr>
              <a:t> lived permanently for a year or two at </a:t>
            </a:r>
            <a:r>
              <a:rPr lang="en-US" sz="2100" dirty="0" err="1">
                <a:solidFill>
                  <a:srgbClr val="2C453E"/>
                </a:solidFill>
                <a:latin typeface="Montserrat"/>
              </a:rPr>
              <a:t>Tititea</a:t>
            </a:r>
            <a:r>
              <a:rPr lang="en-US" sz="2100" dirty="0">
                <a:solidFill>
                  <a:srgbClr val="2C453E"/>
                </a:solidFill>
                <a:latin typeface="Montserrat"/>
              </a:rPr>
              <a:t> (where the Kawarau River leaves Lake Wakatipu).</a:t>
            </a:r>
          </a:p>
          <a:p>
            <a:pPr algn="just">
              <a:lnSpc>
                <a:spcPts val="4200"/>
              </a:lnSpc>
            </a:pPr>
            <a:endParaRPr lang="en-US" sz="2100" dirty="0">
              <a:solidFill>
                <a:srgbClr val="2C453E"/>
              </a:solidFill>
              <a:latin typeface="Montserrat"/>
            </a:endParaRPr>
          </a:p>
          <a:p>
            <a:pPr algn="just">
              <a:lnSpc>
                <a:spcPts val="4199"/>
              </a:lnSpc>
            </a:pPr>
            <a:r>
              <a:rPr lang="en-US" sz="2100" dirty="0">
                <a:solidFill>
                  <a:srgbClr val="2C453E"/>
                </a:solidFill>
                <a:latin typeface="Montserrat"/>
              </a:rPr>
              <a:t>His daughter </a:t>
            </a:r>
            <a:r>
              <a:rPr lang="en-US" sz="2100" dirty="0" err="1">
                <a:solidFill>
                  <a:srgbClr val="2C453E"/>
                </a:solidFill>
                <a:latin typeface="Montserrat"/>
              </a:rPr>
              <a:t>Hākitekura</a:t>
            </a:r>
            <a:r>
              <a:rPr lang="en-US" sz="2100" dirty="0">
                <a:solidFill>
                  <a:srgbClr val="2C453E"/>
                </a:solidFill>
                <a:latin typeface="Montserrat"/>
              </a:rPr>
              <a:t> made the celebrated swim from Kelvin Heights (Te </a:t>
            </a:r>
            <a:r>
              <a:rPr lang="en-US" sz="2100" dirty="0" err="1">
                <a:solidFill>
                  <a:srgbClr val="2C453E"/>
                </a:solidFill>
                <a:latin typeface="Montserrat"/>
              </a:rPr>
              <a:t>nuku</a:t>
            </a:r>
            <a:r>
              <a:rPr lang="en-US" sz="2100" dirty="0">
                <a:solidFill>
                  <a:srgbClr val="2C453E"/>
                </a:solidFill>
                <a:latin typeface="Montserrat"/>
              </a:rPr>
              <a:t> o </a:t>
            </a:r>
            <a:r>
              <a:rPr lang="en-US" sz="2100" dirty="0" err="1">
                <a:solidFill>
                  <a:srgbClr val="2C453E"/>
                </a:solidFill>
                <a:latin typeface="Montserrat"/>
              </a:rPr>
              <a:t>Hākitekura</a:t>
            </a:r>
            <a:r>
              <a:rPr lang="en-US" sz="2100" dirty="0">
                <a:solidFill>
                  <a:srgbClr val="2C453E"/>
                </a:solidFill>
                <a:latin typeface="Montserrat"/>
              </a:rPr>
              <a:t>) across Wakatipu-</a:t>
            </a:r>
            <a:r>
              <a:rPr lang="en-US" sz="2100" dirty="0" err="1">
                <a:solidFill>
                  <a:srgbClr val="2C453E"/>
                </a:solidFill>
                <a:latin typeface="Montserrat"/>
              </a:rPr>
              <a:t>wai</a:t>
            </a:r>
            <a:r>
              <a:rPr lang="en-US" sz="2100" dirty="0">
                <a:solidFill>
                  <a:srgbClr val="2C453E"/>
                </a:solidFill>
                <a:latin typeface="Montserrat"/>
              </a:rPr>
              <a:t>-</a:t>
            </a:r>
            <a:r>
              <a:rPr lang="en-US" sz="2100" dirty="0" err="1">
                <a:solidFill>
                  <a:srgbClr val="2C453E"/>
                </a:solidFill>
                <a:latin typeface="Montserrat"/>
              </a:rPr>
              <a:t>māori</a:t>
            </a:r>
            <a:r>
              <a:rPr lang="en-US" sz="2100" dirty="0">
                <a:solidFill>
                  <a:srgbClr val="2C453E"/>
                </a:solidFill>
                <a:latin typeface="Montserrat"/>
              </a:rPr>
              <a:t> (Wakatipu) to the foot of Ka </a:t>
            </a:r>
            <a:r>
              <a:rPr lang="en-US" sz="2100" dirty="0" err="1">
                <a:solidFill>
                  <a:srgbClr val="2C453E"/>
                </a:solidFill>
                <a:latin typeface="Montserrat"/>
              </a:rPr>
              <a:t>Kamu</a:t>
            </a:r>
            <a:r>
              <a:rPr lang="en-US" sz="2100" dirty="0">
                <a:solidFill>
                  <a:srgbClr val="2C453E"/>
                </a:solidFill>
                <a:latin typeface="Montserrat"/>
              </a:rPr>
              <a:t> a H</a:t>
            </a:r>
            <a:r>
              <a:rPr lang="mi-NZ" sz="2100" dirty="0">
                <a:solidFill>
                  <a:srgbClr val="2C453E"/>
                </a:solidFill>
                <a:latin typeface="Montserrat"/>
              </a:rPr>
              <a:t>ā</a:t>
            </a:r>
            <a:r>
              <a:rPr lang="en-US" sz="2100" dirty="0" err="1">
                <a:solidFill>
                  <a:srgbClr val="2C453E"/>
                </a:solidFill>
                <a:latin typeface="Montserrat"/>
              </a:rPr>
              <a:t>kitekura</a:t>
            </a:r>
            <a:r>
              <a:rPr lang="en-US" sz="2100" dirty="0">
                <a:solidFill>
                  <a:srgbClr val="2C453E"/>
                </a:solidFill>
                <a:latin typeface="Montserrat"/>
              </a:rPr>
              <a:t> (Cecil Peak).</a:t>
            </a:r>
          </a:p>
          <a:p>
            <a:pPr algn="just">
              <a:lnSpc>
                <a:spcPts val="4200"/>
              </a:lnSpc>
            </a:pPr>
            <a:endParaRPr lang="en-US" sz="2100" dirty="0">
              <a:solidFill>
                <a:srgbClr val="2C453E"/>
              </a:solidFill>
              <a:latin typeface="Montserrat"/>
            </a:endParaRPr>
          </a:p>
          <a:p>
            <a:pPr algn="just">
              <a:lnSpc>
                <a:spcPts val="4200"/>
              </a:lnSpc>
            </a:pPr>
            <a:r>
              <a:rPr lang="en-US" sz="2100" dirty="0">
                <a:solidFill>
                  <a:srgbClr val="2C453E"/>
                </a:solidFill>
                <a:latin typeface="Montserrat"/>
              </a:rPr>
              <a:t>After a </a:t>
            </a:r>
            <a:r>
              <a:rPr lang="en-US" sz="2100" dirty="0" err="1">
                <a:solidFill>
                  <a:srgbClr val="2C453E"/>
                </a:solidFill>
                <a:latin typeface="Montserrat"/>
              </a:rPr>
              <a:t>Kāi</a:t>
            </a:r>
            <a:r>
              <a:rPr lang="en-US" sz="2100" dirty="0">
                <a:solidFill>
                  <a:srgbClr val="2C453E"/>
                </a:solidFill>
                <a:latin typeface="Montserrat"/>
              </a:rPr>
              <a:t> </a:t>
            </a:r>
            <a:r>
              <a:rPr lang="en-US" sz="2100" dirty="0" err="1">
                <a:solidFill>
                  <a:srgbClr val="2C453E"/>
                </a:solidFill>
                <a:latin typeface="Montserrat"/>
              </a:rPr>
              <a:t>Tahu</a:t>
            </a:r>
            <a:r>
              <a:rPr lang="en-US" sz="2100" dirty="0">
                <a:solidFill>
                  <a:srgbClr val="2C453E"/>
                </a:solidFill>
                <a:latin typeface="Montserrat"/>
              </a:rPr>
              <a:t> woman died in the village </a:t>
            </a:r>
            <a:r>
              <a:rPr lang="en-US" sz="2100" dirty="0" err="1">
                <a:solidFill>
                  <a:srgbClr val="2C453E"/>
                </a:solidFill>
                <a:latin typeface="Montserrat"/>
              </a:rPr>
              <a:t>Tuwiriroa</a:t>
            </a:r>
            <a:r>
              <a:rPr lang="en-US" sz="2100" dirty="0">
                <a:solidFill>
                  <a:srgbClr val="2C453E"/>
                </a:solidFill>
                <a:latin typeface="Montserrat"/>
              </a:rPr>
              <a:t> decided to relocate to Taieri Mouth where he built </a:t>
            </a:r>
            <a:r>
              <a:rPr lang="en-US" sz="2100" dirty="0" err="1">
                <a:solidFill>
                  <a:srgbClr val="2C453E"/>
                </a:solidFill>
                <a:latin typeface="Montserrat"/>
              </a:rPr>
              <a:t>Motupara</a:t>
            </a:r>
            <a:r>
              <a:rPr lang="en-US" sz="2100" dirty="0">
                <a:solidFill>
                  <a:srgbClr val="2C453E"/>
                </a:solidFill>
                <a:latin typeface="Montserrat"/>
              </a:rPr>
              <a:t> </a:t>
            </a:r>
            <a:r>
              <a:rPr lang="en-US" sz="2100" dirty="0" err="1">
                <a:solidFill>
                  <a:srgbClr val="2C453E"/>
                </a:solidFill>
                <a:latin typeface="Montserrat"/>
              </a:rPr>
              <a:t>Pā</a:t>
            </a:r>
            <a:r>
              <a:rPr lang="en-US" sz="2100" dirty="0">
                <a:solidFill>
                  <a:srgbClr val="2C453E"/>
                </a:solidFill>
                <a:latin typeface="Montserrat"/>
              </a:rPr>
              <a:t>.</a:t>
            </a:r>
          </a:p>
        </p:txBody>
      </p:sp>
      <p:sp>
        <p:nvSpPr>
          <p:cNvPr id="4" name="TextBox 4"/>
          <p:cNvSpPr txBox="1"/>
          <p:nvPr/>
        </p:nvSpPr>
        <p:spPr>
          <a:xfrm>
            <a:off x="8488713" y="405750"/>
            <a:ext cx="8540021" cy="968670"/>
          </a:xfrm>
          <a:prstGeom prst="rect">
            <a:avLst/>
          </a:prstGeom>
        </p:spPr>
        <p:txBody>
          <a:bodyPr lIns="0" tIns="0" rIns="0" bIns="0" rtlCol="0" anchor="t">
            <a:spAutoFit/>
          </a:bodyPr>
          <a:lstStyle/>
          <a:p>
            <a:pPr algn="ctr">
              <a:lnSpc>
                <a:spcPts val="7679"/>
              </a:lnSpc>
            </a:pPr>
            <a:r>
              <a:rPr lang="en-US" sz="6399">
                <a:solidFill>
                  <a:srgbClr val="3E5060"/>
                </a:solidFill>
                <a:latin typeface="Montserrat Extra-Bold"/>
              </a:rPr>
              <a:t>Kāti Māmoe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36" b="5136"/>
          <a:stretch>
            <a:fillRect/>
          </a:stretch>
        </p:blipFill>
        <p:spPr>
          <a:xfrm>
            <a:off x="7023278" y="127805"/>
            <a:ext cx="11264722" cy="4122973"/>
          </a:xfrm>
          <a:prstGeom prst="rect">
            <a:avLst/>
          </a:prstGeom>
        </p:spPr>
      </p:pic>
      <p:sp>
        <p:nvSpPr>
          <p:cNvPr id="3" name="TextBox 3"/>
          <p:cNvSpPr txBox="1"/>
          <p:nvPr/>
        </p:nvSpPr>
        <p:spPr>
          <a:xfrm>
            <a:off x="6794678" y="3282108"/>
            <a:ext cx="11050765" cy="968670"/>
          </a:xfrm>
          <a:prstGeom prst="rect">
            <a:avLst/>
          </a:prstGeom>
        </p:spPr>
        <p:txBody>
          <a:bodyPr lIns="0" tIns="0" rIns="0" bIns="0" rtlCol="0" anchor="t">
            <a:spAutoFit/>
          </a:bodyPr>
          <a:lstStyle/>
          <a:p>
            <a:pPr algn="r">
              <a:lnSpc>
                <a:spcPts val="7679"/>
              </a:lnSpc>
            </a:pPr>
            <a:r>
              <a:rPr lang="en-US" sz="6399">
                <a:solidFill>
                  <a:srgbClr val="FFFFFF"/>
                </a:solidFill>
                <a:latin typeface="Montserrat Extra-Bold"/>
              </a:rPr>
              <a:t>Kāi Tahu</a:t>
            </a:r>
          </a:p>
        </p:txBody>
      </p:sp>
      <p:sp>
        <p:nvSpPr>
          <p:cNvPr id="4" name="TextBox 4"/>
          <p:cNvSpPr txBox="1"/>
          <p:nvPr/>
        </p:nvSpPr>
        <p:spPr>
          <a:xfrm>
            <a:off x="586143" y="4343183"/>
            <a:ext cx="17259300" cy="5818131"/>
          </a:xfrm>
          <a:prstGeom prst="rect">
            <a:avLst/>
          </a:prstGeom>
        </p:spPr>
        <p:txBody>
          <a:bodyPr lIns="0" tIns="0" rIns="0" bIns="0" rtlCol="0" anchor="t">
            <a:spAutoFit/>
          </a:bodyPr>
          <a:lstStyle/>
          <a:p>
            <a:pPr marL="453390" lvl="1" indent="-226695" algn="just">
              <a:lnSpc>
                <a:spcPts val="4641"/>
              </a:lnSpc>
              <a:buFont typeface="Arial"/>
              <a:buChar char="•"/>
            </a:pPr>
            <a:r>
              <a:rPr lang="en-US" sz="2100" dirty="0">
                <a:solidFill>
                  <a:srgbClr val="2C453E"/>
                </a:solidFill>
                <a:latin typeface="Montserrat"/>
              </a:rPr>
              <a:t>Te Weka, the son of Te </a:t>
            </a:r>
            <a:r>
              <a:rPr lang="en-US" sz="2100" dirty="0" err="1">
                <a:solidFill>
                  <a:srgbClr val="2C453E"/>
                </a:solidFill>
                <a:latin typeface="Montserrat"/>
              </a:rPr>
              <a:t>Rakitamau</a:t>
            </a:r>
            <a:r>
              <a:rPr lang="en-US" sz="2100" dirty="0">
                <a:solidFill>
                  <a:srgbClr val="2C453E"/>
                </a:solidFill>
                <a:latin typeface="Montserrat"/>
              </a:rPr>
              <a:t> of </a:t>
            </a:r>
            <a:r>
              <a:rPr lang="en-US" sz="2100" dirty="0" err="1">
                <a:solidFill>
                  <a:srgbClr val="2C453E"/>
                </a:solidFill>
                <a:latin typeface="Montserrat"/>
              </a:rPr>
              <a:t>Taumutu</a:t>
            </a:r>
            <a:r>
              <a:rPr lang="en-US" sz="2100" dirty="0">
                <a:solidFill>
                  <a:srgbClr val="2C453E"/>
                </a:solidFill>
                <a:latin typeface="Montserrat"/>
              </a:rPr>
              <a:t> was sent to the </a:t>
            </a:r>
            <a:r>
              <a:rPr lang="en-US" sz="2100" dirty="0" err="1">
                <a:solidFill>
                  <a:srgbClr val="2C453E"/>
                </a:solidFill>
                <a:latin typeface="Montserrat"/>
              </a:rPr>
              <a:t>Waitaha</a:t>
            </a:r>
            <a:r>
              <a:rPr lang="en-US" sz="2100" dirty="0">
                <a:solidFill>
                  <a:srgbClr val="2C453E"/>
                </a:solidFill>
                <a:latin typeface="Montserrat"/>
              </a:rPr>
              <a:t> village at </a:t>
            </a:r>
            <a:r>
              <a:rPr lang="en-US" sz="2100" dirty="0" err="1">
                <a:solidFill>
                  <a:srgbClr val="2C453E"/>
                </a:solidFill>
                <a:latin typeface="Montserrat"/>
              </a:rPr>
              <a:t>Parakarehu</a:t>
            </a:r>
            <a:r>
              <a:rPr lang="en-US" sz="2100" dirty="0">
                <a:solidFill>
                  <a:srgbClr val="2C453E"/>
                </a:solidFill>
                <a:latin typeface="Montserrat"/>
              </a:rPr>
              <a:t> (</a:t>
            </a:r>
            <a:r>
              <a:rPr lang="en-US" sz="2100" dirty="0" err="1">
                <a:solidFill>
                  <a:srgbClr val="2C453E"/>
                </a:solidFill>
                <a:latin typeface="Montserrat"/>
              </a:rPr>
              <a:t>Wānaka</a:t>
            </a:r>
            <a:r>
              <a:rPr lang="en-US" sz="2100" dirty="0">
                <a:solidFill>
                  <a:srgbClr val="2C453E"/>
                </a:solidFill>
                <a:latin typeface="Montserrat"/>
              </a:rPr>
              <a:t>) to obtain a </a:t>
            </a:r>
            <a:r>
              <a:rPr lang="en-US" sz="2100" dirty="0" err="1">
                <a:solidFill>
                  <a:srgbClr val="2C453E"/>
                </a:solidFill>
                <a:latin typeface="Montserrat"/>
              </a:rPr>
              <a:t>Waitaha</a:t>
            </a:r>
            <a:r>
              <a:rPr lang="en-US" sz="2100" dirty="0">
                <a:solidFill>
                  <a:srgbClr val="2C453E"/>
                </a:solidFill>
                <a:latin typeface="Montserrat"/>
              </a:rPr>
              <a:t> wife for his father.</a:t>
            </a:r>
          </a:p>
          <a:p>
            <a:pPr marL="453390" lvl="1" indent="-226695" algn="just">
              <a:lnSpc>
                <a:spcPts val="4641"/>
              </a:lnSpc>
              <a:buFont typeface="Arial"/>
              <a:buChar char="•"/>
            </a:pPr>
            <a:r>
              <a:rPr lang="en-US" sz="2100" dirty="0">
                <a:solidFill>
                  <a:srgbClr val="2C453E"/>
                </a:solidFill>
                <a:latin typeface="Montserrat"/>
              </a:rPr>
              <a:t>Things went awry and turned into a routing of the </a:t>
            </a:r>
            <a:r>
              <a:rPr lang="en-US" sz="2100" dirty="0" err="1">
                <a:solidFill>
                  <a:srgbClr val="2C453E"/>
                </a:solidFill>
                <a:latin typeface="Montserrat"/>
              </a:rPr>
              <a:t>Waitaha</a:t>
            </a:r>
            <a:r>
              <a:rPr lang="en-US" sz="2100" dirty="0">
                <a:solidFill>
                  <a:srgbClr val="2C453E"/>
                </a:solidFill>
                <a:latin typeface="Montserrat"/>
              </a:rPr>
              <a:t>. Their chief </a:t>
            </a:r>
            <a:r>
              <a:rPr lang="en-US" sz="2100" dirty="0" err="1">
                <a:solidFill>
                  <a:srgbClr val="2C453E"/>
                </a:solidFill>
                <a:latin typeface="Montserrat"/>
              </a:rPr>
              <a:t>Potiki-tautahi</a:t>
            </a:r>
            <a:r>
              <a:rPr lang="en-US" sz="2100" dirty="0">
                <a:solidFill>
                  <a:srgbClr val="2C453E"/>
                </a:solidFill>
                <a:latin typeface="Montserrat"/>
              </a:rPr>
              <a:t> who died in this incident, he was the uncle of Te Weka.</a:t>
            </a:r>
          </a:p>
          <a:p>
            <a:pPr marL="453390" lvl="1" indent="-226695" algn="just">
              <a:lnSpc>
                <a:spcPts val="4641"/>
              </a:lnSpc>
              <a:buFont typeface="Arial"/>
              <a:buChar char="•"/>
            </a:pPr>
            <a:r>
              <a:rPr lang="en-US" sz="2100" dirty="0">
                <a:solidFill>
                  <a:srgbClr val="2C453E"/>
                </a:solidFill>
                <a:latin typeface="Montserrat"/>
              </a:rPr>
              <a:t>The </a:t>
            </a:r>
            <a:r>
              <a:rPr lang="en-US" sz="2100" dirty="0" err="1">
                <a:solidFill>
                  <a:srgbClr val="2C453E"/>
                </a:solidFill>
                <a:latin typeface="Montserrat"/>
              </a:rPr>
              <a:t>Waitaha</a:t>
            </a:r>
            <a:r>
              <a:rPr lang="en-US" sz="2100" dirty="0">
                <a:solidFill>
                  <a:srgbClr val="2C453E"/>
                </a:solidFill>
                <a:latin typeface="Montserrat"/>
              </a:rPr>
              <a:t> then abandoned the Wanaka area but remained at </a:t>
            </a:r>
            <a:r>
              <a:rPr lang="en-US" sz="2100" dirty="0" err="1">
                <a:solidFill>
                  <a:srgbClr val="2C453E"/>
                </a:solidFill>
                <a:latin typeface="Montserrat"/>
              </a:rPr>
              <a:t>Ōhou</a:t>
            </a:r>
            <a:r>
              <a:rPr lang="en-US" sz="2100" dirty="0">
                <a:solidFill>
                  <a:srgbClr val="2C453E"/>
                </a:solidFill>
                <a:latin typeface="Montserrat"/>
              </a:rPr>
              <a:t> in association with </a:t>
            </a:r>
            <a:r>
              <a:rPr lang="en-US" sz="2100" dirty="0" err="1">
                <a:solidFill>
                  <a:srgbClr val="2C453E"/>
                </a:solidFill>
                <a:latin typeface="Montserrat"/>
              </a:rPr>
              <a:t>Kāti</a:t>
            </a:r>
            <a:r>
              <a:rPr lang="en-US" sz="2100" dirty="0">
                <a:solidFill>
                  <a:srgbClr val="2C453E"/>
                </a:solidFill>
                <a:latin typeface="Montserrat"/>
              </a:rPr>
              <a:t> </a:t>
            </a:r>
            <a:r>
              <a:rPr lang="en-US" sz="2100" dirty="0" err="1">
                <a:solidFill>
                  <a:srgbClr val="2C453E"/>
                </a:solidFill>
                <a:latin typeface="Montserrat"/>
              </a:rPr>
              <a:t>Māmoe</a:t>
            </a:r>
            <a:r>
              <a:rPr lang="en-US" sz="2100" dirty="0">
                <a:solidFill>
                  <a:srgbClr val="2C453E"/>
                </a:solidFill>
                <a:latin typeface="Montserrat"/>
              </a:rPr>
              <a:t>.</a:t>
            </a:r>
          </a:p>
          <a:p>
            <a:pPr marL="453390" lvl="1" indent="-226695" algn="just">
              <a:lnSpc>
                <a:spcPts val="4641"/>
              </a:lnSpc>
              <a:buFont typeface="Arial"/>
              <a:buChar char="•"/>
            </a:pPr>
            <a:r>
              <a:rPr lang="en-US" sz="2100" dirty="0">
                <a:solidFill>
                  <a:srgbClr val="2C453E"/>
                </a:solidFill>
                <a:latin typeface="Montserrat"/>
              </a:rPr>
              <a:t>A leading </a:t>
            </a:r>
            <a:r>
              <a:rPr lang="en-US" sz="2100" dirty="0" err="1">
                <a:solidFill>
                  <a:srgbClr val="2C453E"/>
                </a:solidFill>
                <a:latin typeface="Montserrat"/>
              </a:rPr>
              <a:t>Kāi</a:t>
            </a:r>
            <a:r>
              <a:rPr lang="en-US" sz="2100" dirty="0">
                <a:solidFill>
                  <a:srgbClr val="2C453E"/>
                </a:solidFill>
                <a:latin typeface="Montserrat"/>
              </a:rPr>
              <a:t> </a:t>
            </a:r>
            <a:r>
              <a:rPr lang="en-US" sz="2100" dirty="0" err="1">
                <a:solidFill>
                  <a:srgbClr val="2C453E"/>
                </a:solidFill>
                <a:latin typeface="Montserrat"/>
              </a:rPr>
              <a:t>Tuahuriri</a:t>
            </a:r>
            <a:r>
              <a:rPr lang="en-US" sz="2100" dirty="0">
                <a:solidFill>
                  <a:srgbClr val="2C453E"/>
                </a:solidFill>
                <a:latin typeface="Montserrat"/>
              </a:rPr>
              <a:t> chief </a:t>
            </a:r>
            <a:r>
              <a:rPr lang="en-US" sz="2100" dirty="0" err="1">
                <a:solidFill>
                  <a:srgbClr val="2C453E"/>
                </a:solidFill>
                <a:latin typeface="Montserrat"/>
              </a:rPr>
              <a:t>Kaweriri</a:t>
            </a:r>
            <a:r>
              <a:rPr lang="en-US" sz="2100" dirty="0">
                <a:solidFill>
                  <a:srgbClr val="2C453E"/>
                </a:solidFill>
                <a:latin typeface="Montserrat"/>
              </a:rPr>
              <a:t> with his brother </a:t>
            </a:r>
            <a:r>
              <a:rPr lang="en-US" sz="2100" dirty="0" err="1">
                <a:solidFill>
                  <a:srgbClr val="2C453E"/>
                </a:solidFill>
                <a:latin typeface="Montserrat"/>
              </a:rPr>
              <a:t>Parakiore</a:t>
            </a:r>
            <a:r>
              <a:rPr lang="en-US" sz="2100" dirty="0">
                <a:solidFill>
                  <a:srgbClr val="2C453E"/>
                </a:solidFill>
                <a:latin typeface="Montserrat"/>
              </a:rPr>
              <a:t> led a war party departing from Kaiapoi.</a:t>
            </a:r>
          </a:p>
          <a:p>
            <a:pPr marL="453390" lvl="1" indent="-226695" algn="just">
              <a:lnSpc>
                <a:spcPts val="4641"/>
              </a:lnSpc>
              <a:buFont typeface="Arial"/>
              <a:buChar char="•"/>
            </a:pPr>
            <a:r>
              <a:rPr lang="en-US" sz="2100" dirty="0">
                <a:solidFill>
                  <a:srgbClr val="2C453E"/>
                </a:solidFill>
                <a:latin typeface="Montserrat"/>
              </a:rPr>
              <a:t>The rationale for the expedition via inland Otago was to exact utu for recent deaths of Kāi Tahu chiefs at the hands of </a:t>
            </a:r>
            <a:r>
              <a:rPr lang="en-US" sz="2100" dirty="0" err="1">
                <a:solidFill>
                  <a:srgbClr val="2C453E"/>
                </a:solidFill>
                <a:latin typeface="Montserrat"/>
              </a:rPr>
              <a:t>Kāti</a:t>
            </a:r>
            <a:r>
              <a:rPr lang="en-US" sz="2100" dirty="0">
                <a:solidFill>
                  <a:srgbClr val="2C453E"/>
                </a:solidFill>
                <a:latin typeface="Montserrat"/>
              </a:rPr>
              <a:t> </a:t>
            </a:r>
            <a:r>
              <a:rPr lang="en-US" sz="2100" dirty="0" err="1">
                <a:solidFill>
                  <a:srgbClr val="2C453E"/>
                </a:solidFill>
                <a:latin typeface="Montserrat"/>
              </a:rPr>
              <a:t>Māmoe</a:t>
            </a:r>
            <a:r>
              <a:rPr lang="en-US" sz="2100" dirty="0">
                <a:solidFill>
                  <a:srgbClr val="2C453E"/>
                </a:solidFill>
                <a:latin typeface="Montserrat"/>
              </a:rPr>
              <a:t> in </a:t>
            </a:r>
            <a:r>
              <a:rPr lang="en-US" sz="2100" dirty="0" err="1">
                <a:solidFill>
                  <a:srgbClr val="2C453E"/>
                </a:solidFill>
                <a:latin typeface="Montserrat"/>
              </a:rPr>
              <a:t>seperate</a:t>
            </a:r>
            <a:r>
              <a:rPr lang="en-US" sz="2100" dirty="0">
                <a:solidFill>
                  <a:srgbClr val="2C453E"/>
                </a:solidFill>
                <a:latin typeface="Montserrat"/>
              </a:rPr>
              <a:t> incidents at </a:t>
            </a:r>
            <a:r>
              <a:rPr lang="en-US" sz="2100" dirty="0" err="1">
                <a:solidFill>
                  <a:srgbClr val="2C453E"/>
                </a:solidFill>
                <a:latin typeface="Montserrat"/>
              </a:rPr>
              <a:t>Ōhou</a:t>
            </a:r>
            <a:r>
              <a:rPr lang="en-US" sz="2100" dirty="0">
                <a:solidFill>
                  <a:srgbClr val="2C453E"/>
                </a:solidFill>
                <a:latin typeface="Montserrat"/>
              </a:rPr>
              <a:t> (</a:t>
            </a:r>
            <a:r>
              <a:rPr lang="en-US" sz="2100" dirty="0" err="1">
                <a:solidFill>
                  <a:srgbClr val="2C453E"/>
                </a:solidFill>
                <a:latin typeface="Montserrat"/>
              </a:rPr>
              <a:t>Ohau</a:t>
            </a:r>
            <a:r>
              <a:rPr lang="en-US" sz="2100" dirty="0">
                <a:solidFill>
                  <a:srgbClr val="2C453E"/>
                </a:solidFill>
                <a:latin typeface="Montserrat"/>
              </a:rPr>
              <a:t>) and </a:t>
            </a:r>
            <a:r>
              <a:rPr lang="en-US" sz="2100" dirty="0" err="1">
                <a:solidFill>
                  <a:srgbClr val="2C453E"/>
                </a:solidFill>
                <a:latin typeface="Montserrat"/>
              </a:rPr>
              <a:t>Waitete</a:t>
            </a:r>
            <a:r>
              <a:rPr lang="en-US" sz="2100" dirty="0">
                <a:solidFill>
                  <a:srgbClr val="2C453E"/>
                </a:solidFill>
                <a:latin typeface="Montserrat"/>
              </a:rPr>
              <a:t> (</a:t>
            </a:r>
            <a:r>
              <a:rPr lang="en-US" sz="2100" dirty="0" err="1">
                <a:solidFill>
                  <a:srgbClr val="2C453E"/>
                </a:solidFill>
                <a:latin typeface="Montserrat"/>
              </a:rPr>
              <a:t>Waitati</a:t>
            </a:r>
            <a:r>
              <a:rPr lang="en-US" sz="2100" dirty="0">
                <a:solidFill>
                  <a:srgbClr val="2C453E"/>
                </a:solidFill>
                <a:latin typeface="Montserrat"/>
              </a:rPr>
              <a:t>).</a:t>
            </a:r>
          </a:p>
          <a:p>
            <a:pPr marL="453390" lvl="1" indent="-226695" algn="just">
              <a:lnSpc>
                <a:spcPts val="4641"/>
              </a:lnSpc>
              <a:buFont typeface="Arial"/>
              <a:buChar char="•"/>
            </a:pPr>
            <a:r>
              <a:rPr lang="en-US" sz="2100" dirty="0">
                <a:solidFill>
                  <a:srgbClr val="2C453E"/>
                </a:solidFill>
                <a:latin typeface="Montserrat"/>
              </a:rPr>
              <a:t>The pathways of </a:t>
            </a:r>
            <a:r>
              <a:rPr lang="en-US" sz="2100" dirty="0" err="1">
                <a:solidFill>
                  <a:srgbClr val="2C453E"/>
                </a:solidFill>
                <a:latin typeface="Montserrat"/>
              </a:rPr>
              <a:t>Kaweriri</a:t>
            </a:r>
            <a:r>
              <a:rPr lang="en-US" sz="2100" dirty="0">
                <a:solidFill>
                  <a:srgbClr val="2C453E"/>
                </a:solidFill>
                <a:latin typeface="Montserrat"/>
              </a:rPr>
              <a:t> and </a:t>
            </a:r>
            <a:r>
              <a:rPr lang="en-US" sz="2100" dirty="0" err="1">
                <a:solidFill>
                  <a:srgbClr val="2C453E"/>
                </a:solidFill>
                <a:latin typeface="Montserrat"/>
              </a:rPr>
              <a:t>Tū</a:t>
            </a:r>
            <a:r>
              <a:rPr lang="en-US" sz="2100" dirty="0">
                <a:solidFill>
                  <a:srgbClr val="2C453E"/>
                </a:solidFill>
                <a:latin typeface="Montserrat"/>
              </a:rPr>
              <a:t> </a:t>
            </a:r>
            <a:r>
              <a:rPr lang="en-US" sz="2100" dirty="0" err="1">
                <a:solidFill>
                  <a:srgbClr val="2C453E"/>
                </a:solidFill>
                <a:latin typeface="Montserrat"/>
              </a:rPr>
              <a:t>Temakohu</a:t>
            </a:r>
            <a:r>
              <a:rPr lang="en-US" sz="2100" dirty="0">
                <a:solidFill>
                  <a:srgbClr val="2C453E"/>
                </a:solidFill>
                <a:latin typeface="Montserrat"/>
              </a:rPr>
              <a:t> (</a:t>
            </a:r>
            <a:r>
              <a:rPr lang="en-US" sz="2100" dirty="0" err="1">
                <a:solidFill>
                  <a:srgbClr val="2C453E"/>
                </a:solidFill>
                <a:latin typeface="Montserrat"/>
              </a:rPr>
              <a:t>Kāti</a:t>
            </a:r>
            <a:r>
              <a:rPr lang="en-US" sz="2100" dirty="0">
                <a:solidFill>
                  <a:srgbClr val="2C453E"/>
                </a:solidFill>
                <a:latin typeface="Montserrat"/>
              </a:rPr>
              <a:t> </a:t>
            </a:r>
            <a:r>
              <a:rPr lang="en-US" sz="2100" dirty="0" err="1">
                <a:solidFill>
                  <a:srgbClr val="2C453E"/>
                </a:solidFill>
                <a:latin typeface="Montserrat"/>
              </a:rPr>
              <a:t>Mamoe</a:t>
            </a:r>
            <a:r>
              <a:rPr lang="en-US" sz="2100" dirty="0">
                <a:solidFill>
                  <a:srgbClr val="2C453E"/>
                </a:solidFill>
                <a:latin typeface="Montserrat"/>
              </a:rPr>
              <a:t>) intersected at </a:t>
            </a:r>
            <a:r>
              <a:rPr lang="en-US" sz="2100" dirty="0" err="1">
                <a:solidFill>
                  <a:srgbClr val="2C453E"/>
                </a:solidFill>
                <a:latin typeface="Montserrat"/>
              </a:rPr>
              <a:t>Waitaramea</a:t>
            </a:r>
            <a:r>
              <a:rPr lang="en-US" sz="2100" dirty="0">
                <a:solidFill>
                  <a:srgbClr val="2C453E"/>
                </a:solidFill>
                <a:latin typeface="Montserrat"/>
              </a:rPr>
              <a:t>, on the Fiver Rivers Plain in Southland where </a:t>
            </a:r>
            <a:r>
              <a:rPr lang="en-US" sz="2100" dirty="0" err="1">
                <a:solidFill>
                  <a:srgbClr val="2C453E"/>
                </a:solidFill>
                <a:latin typeface="Montserrat"/>
              </a:rPr>
              <a:t>Kaweriri</a:t>
            </a:r>
            <a:r>
              <a:rPr lang="en-US" sz="2100" dirty="0">
                <a:solidFill>
                  <a:srgbClr val="2C453E"/>
                </a:solidFill>
                <a:latin typeface="Montserrat"/>
              </a:rPr>
              <a:t> was killed by </a:t>
            </a:r>
            <a:r>
              <a:rPr lang="en-US" sz="2100" dirty="0" err="1">
                <a:solidFill>
                  <a:srgbClr val="2C453E"/>
                </a:solidFill>
                <a:latin typeface="Montserrat"/>
              </a:rPr>
              <a:t>Tū</a:t>
            </a:r>
            <a:r>
              <a:rPr lang="en-US" sz="2100" dirty="0">
                <a:solidFill>
                  <a:srgbClr val="2C453E"/>
                </a:solidFill>
                <a:latin typeface="Montserrat"/>
              </a:rPr>
              <a:t> Te </a:t>
            </a:r>
            <a:r>
              <a:rPr lang="en-US" sz="2100" dirty="0" err="1">
                <a:solidFill>
                  <a:srgbClr val="2C453E"/>
                </a:solidFill>
                <a:latin typeface="Montserrat"/>
              </a:rPr>
              <a:t>Makoha</a:t>
            </a:r>
            <a:r>
              <a:rPr lang="en-US" sz="2100" dirty="0">
                <a:solidFill>
                  <a:srgbClr val="2C453E"/>
                </a:solidFill>
                <a:latin typeface="Montserrat"/>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9898" r="14274"/>
          <a:stretch>
            <a:fillRect/>
          </a:stretch>
        </p:blipFill>
        <p:spPr>
          <a:xfrm>
            <a:off x="0" y="0"/>
            <a:ext cx="7071370" cy="10287000"/>
          </a:xfrm>
          <a:prstGeom prst="rect">
            <a:avLst/>
          </a:prstGeom>
        </p:spPr>
      </p:pic>
      <p:sp>
        <p:nvSpPr>
          <p:cNvPr id="3" name="TextBox 3"/>
          <p:cNvSpPr txBox="1"/>
          <p:nvPr/>
        </p:nvSpPr>
        <p:spPr>
          <a:xfrm>
            <a:off x="7453232" y="1488492"/>
            <a:ext cx="10610983" cy="8751627"/>
          </a:xfrm>
          <a:prstGeom prst="rect">
            <a:avLst/>
          </a:prstGeom>
        </p:spPr>
        <p:txBody>
          <a:bodyPr lIns="0" tIns="0" rIns="0" bIns="0" rtlCol="0" anchor="t">
            <a:spAutoFit/>
          </a:bodyPr>
          <a:lstStyle/>
          <a:p>
            <a:pPr algn="just">
              <a:lnSpc>
                <a:spcPts val="4283"/>
              </a:lnSpc>
            </a:pPr>
            <a:r>
              <a:rPr lang="en-US" sz="2100" dirty="0" err="1">
                <a:solidFill>
                  <a:srgbClr val="2C453E"/>
                </a:solidFill>
                <a:latin typeface="Montserrat"/>
              </a:rPr>
              <a:t>Rakiihia</a:t>
            </a:r>
            <a:r>
              <a:rPr lang="en-US" sz="2100" dirty="0">
                <a:solidFill>
                  <a:srgbClr val="2C453E"/>
                </a:solidFill>
                <a:latin typeface="Montserrat"/>
              </a:rPr>
              <a:t>, a senior </a:t>
            </a:r>
            <a:r>
              <a:rPr lang="en-US" sz="2100" dirty="0" err="1">
                <a:solidFill>
                  <a:srgbClr val="2C453E"/>
                </a:solidFill>
                <a:latin typeface="Montserrat"/>
              </a:rPr>
              <a:t>Kāti</a:t>
            </a:r>
            <a:r>
              <a:rPr lang="en-US" sz="2100" dirty="0">
                <a:solidFill>
                  <a:srgbClr val="2C453E"/>
                </a:solidFill>
                <a:latin typeface="Montserrat"/>
              </a:rPr>
              <a:t> </a:t>
            </a:r>
            <a:r>
              <a:rPr lang="en-US" sz="2100" dirty="0" err="1">
                <a:solidFill>
                  <a:srgbClr val="2C453E"/>
                </a:solidFill>
                <a:latin typeface="Montserrat"/>
              </a:rPr>
              <a:t>Māmoe</a:t>
            </a:r>
            <a:r>
              <a:rPr lang="en-US" sz="2100" dirty="0">
                <a:solidFill>
                  <a:srgbClr val="2C453E"/>
                </a:solidFill>
                <a:latin typeface="Montserrat"/>
              </a:rPr>
              <a:t> chief sought a truce with </a:t>
            </a:r>
            <a:r>
              <a:rPr lang="en-US" sz="2100" dirty="0" err="1">
                <a:solidFill>
                  <a:srgbClr val="2C453E"/>
                </a:solidFill>
                <a:latin typeface="Montserrat"/>
              </a:rPr>
              <a:t>Kāi</a:t>
            </a:r>
            <a:r>
              <a:rPr lang="en-US" sz="2100" dirty="0">
                <a:solidFill>
                  <a:srgbClr val="2C453E"/>
                </a:solidFill>
                <a:latin typeface="Montserrat"/>
              </a:rPr>
              <a:t> </a:t>
            </a:r>
            <a:r>
              <a:rPr lang="en-US" sz="2100" dirty="0" err="1">
                <a:solidFill>
                  <a:srgbClr val="2C453E"/>
                </a:solidFill>
                <a:latin typeface="Montserrat"/>
              </a:rPr>
              <a:t>Tahu</a:t>
            </a:r>
            <a:r>
              <a:rPr lang="en-US" sz="2100" dirty="0">
                <a:solidFill>
                  <a:srgbClr val="2C453E"/>
                </a:solidFill>
                <a:latin typeface="Montserrat"/>
              </a:rPr>
              <a:t>, to settle prolonged and intermittent difficulties.</a:t>
            </a:r>
          </a:p>
          <a:p>
            <a:pPr algn="just">
              <a:lnSpc>
                <a:spcPts val="4283"/>
              </a:lnSpc>
            </a:pPr>
            <a:endParaRPr lang="en-US" sz="2100" dirty="0">
              <a:solidFill>
                <a:srgbClr val="2C453E"/>
              </a:solidFill>
              <a:latin typeface="Montserrat"/>
            </a:endParaRPr>
          </a:p>
          <a:p>
            <a:pPr algn="just">
              <a:lnSpc>
                <a:spcPts val="4283"/>
              </a:lnSpc>
            </a:pPr>
            <a:r>
              <a:rPr lang="en-US" sz="2100" dirty="0">
                <a:solidFill>
                  <a:srgbClr val="2C453E"/>
                </a:solidFill>
                <a:latin typeface="Montserrat"/>
              </a:rPr>
              <a:t>Visiting the </a:t>
            </a:r>
            <a:r>
              <a:rPr lang="en-US" sz="2100" dirty="0" err="1">
                <a:solidFill>
                  <a:srgbClr val="2C453E"/>
                </a:solidFill>
                <a:latin typeface="Montserrat"/>
              </a:rPr>
              <a:t>Kāi</a:t>
            </a:r>
            <a:r>
              <a:rPr lang="en-US" sz="2100" dirty="0">
                <a:solidFill>
                  <a:srgbClr val="2C453E"/>
                </a:solidFill>
                <a:latin typeface="Montserrat"/>
              </a:rPr>
              <a:t> </a:t>
            </a:r>
            <a:r>
              <a:rPr lang="en-US" sz="2100" dirty="0" err="1">
                <a:solidFill>
                  <a:srgbClr val="2C453E"/>
                </a:solidFill>
                <a:latin typeface="Montserrat"/>
              </a:rPr>
              <a:t>Tahu</a:t>
            </a:r>
            <a:r>
              <a:rPr lang="en-US" sz="2100" dirty="0">
                <a:solidFill>
                  <a:srgbClr val="2C453E"/>
                </a:solidFill>
                <a:latin typeface="Montserrat"/>
              </a:rPr>
              <a:t> chief Te </a:t>
            </a:r>
            <a:r>
              <a:rPr lang="en-US" sz="2100" dirty="0" err="1">
                <a:solidFill>
                  <a:srgbClr val="2C453E"/>
                </a:solidFill>
                <a:latin typeface="Montserrat"/>
              </a:rPr>
              <a:t>Hau</a:t>
            </a:r>
            <a:r>
              <a:rPr lang="en-US" sz="2100" dirty="0">
                <a:solidFill>
                  <a:srgbClr val="2C453E"/>
                </a:solidFill>
                <a:latin typeface="Montserrat"/>
              </a:rPr>
              <a:t>-</a:t>
            </a:r>
            <a:r>
              <a:rPr lang="en-US" sz="2100" dirty="0" err="1">
                <a:solidFill>
                  <a:srgbClr val="2C453E"/>
                </a:solidFill>
                <a:latin typeface="Montserrat"/>
              </a:rPr>
              <a:t>tapu</a:t>
            </a:r>
            <a:r>
              <a:rPr lang="en-US" sz="2100" dirty="0">
                <a:solidFill>
                  <a:srgbClr val="2C453E"/>
                </a:solidFill>
                <a:latin typeface="Montserrat"/>
              </a:rPr>
              <a:t>-</a:t>
            </a:r>
            <a:r>
              <a:rPr lang="en-US" sz="2100" dirty="0" err="1">
                <a:solidFill>
                  <a:srgbClr val="2C453E"/>
                </a:solidFill>
                <a:latin typeface="Montserrat"/>
              </a:rPr>
              <a:t>nui</a:t>
            </a:r>
            <a:r>
              <a:rPr lang="en-US" sz="2100" dirty="0">
                <a:solidFill>
                  <a:srgbClr val="2C453E"/>
                </a:solidFill>
                <a:latin typeface="Montserrat"/>
              </a:rPr>
              <a:t>-o-</a:t>
            </a:r>
            <a:r>
              <a:rPr lang="en-US" sz="2100" dirty="0" err="1">
                <a:solidFill>
                  <a:srgbClr val="2C453E"/>
                </a:solidFill>
                <a:latin typeface="Montserrat"/>
              </a:rPr>
              <a:t>Tū</a:t>
            </a:r>
            <a:r>
              <a:rPr lang="en-US" sz="2100" dirty="0">
                <a:solidFill>
                  <a:srgbClr val="2C453E"/>
                </a:solidFill>
                <a:latin typeface="Montserrat"/>
              </a:rPr>
              <a:t> (Te </a:t>
            </a:r>
            <a:r>
              <a:rPr lang="en-US" sz="2100" dirty="0" err="1">
                <a:solidFill>
                  <a:srgbClr val="2C453E"/>
                </a:solidFill>
                <a:latin typeface="Montserrat"/>
              </a:rPr>
              <a:t>Hau</a:t>
            </a:r>
            <a:r>
              <a:rPr lang="en-US" sz="2100" dirty="0">
                <a:solidFill>
                  <a:srgbClr val="2C453E"/>
                </a:solidFill>
                <a:latin typeface="Montserrat"/>
              </a:rPr>
              <a:t>) at Kaiapoi </a:t>
            </a:r>
            <a:r>
              <a:rPr lang="en-US" sz="2100" dirty="0" err="1">
                <a:solidFill>
                  <a:srgbClr val="2C453E"/>
                </a:solidFill>
                <a:latin typeface="Montserrat"/>
              </a:rPr>
              <a:t>pā</a:t>
            </a:r>
            <a:r>
              <a:rPr lang="en-US" sz="2100" dirty="0">
                <a:solidFill>
                  <a:srgbClr val="2C453E"/>
                </a:solidFill>
                <a:latin typeface="Montserrat"/>
              </a:rPr>
              <a:t>, key marriages were arranged, </a:t>
            </a:r>
            <a:r>
              <a:rPr lang="en-US" sz="2100" dirty="0" err="1">
                <a:solidFill>
                  <a:srgbClr val="2C453E"/>
                </a:solidFill>
                <a:latin typeface="Montserrat"/>
              </a:rPr>
              <a:t>Rakiihia</a:t>
            </a:r>
            <a:r>
              <a:rPr lang="en-US" sz="2100" dirty="0">
                <a:solidFill>
                  <a:srgbClr val="2C453E"/>
                </a:solidFill>
                <a:latin typeface="Montserrat"/>
              </a:rPr>
              <a:t> to </a:t>
            </a:r>
            <a:r>
              <a:rPr lang="en-US" sz="2100" dirty="0" err="1">
                <a:solidFill>
                  <a:srgbClr val="2C453E"/>
                </a:solidFill>
                <a:latin typeface="Montserrat"/>
              </a:rPr>
              <a:t>Hinehakiri</a:t>
            </a:r>
            <a:r>
              <a:rPr lang="en-US" sz="2100" dirty="0">
                <a:solidFill>
                  <a:srgbClr val="2C453E"/>
                </a:solidFill>
                <a:latin typeface="Montserrat"/>
              </a:rPr>
              <a:t>, a sister of Te </a:t>
            </a:r>
            <a:r>
              <a:rPr lang="en-US" sz="2100" dirty="0" err="1">
                <a:solidFill>
                  <a:srgbClr val="2C453E"/>
                </a:solidFill>
                <a:latin typeface="Montserrat"/>
              </a:rPr>
              <a:t>Hau</a:t>
            </a:r>
            <a:r>
              <a:rPr lang="en-US" sz="2100" dirty="0">
                <a:solidFill>
                  <a:srgbClr val="2C453E"/>
                </a:solidFill>
                <a:latin typeface="Montserrat"/>
              </a:rPr>
              <a:t>, while </a:t>
            </a:r>
            <a:r>
              <a:rPr lang="en-US" sz="2100" dirty="0" err="1">
                <a:solidFill>
                  <a:srgbClr val="2C453E"/>
                </a:solidFill>
                <a:latin typeface="Montserrat"/>
              </a:rPr>
              <a:t>Kohuwai</a:t>
            </a:r>
            <a:r>
              <a:rPr lang="en-US" sz="2100" dirty="0">
                <a:solidFill>
                  <a:srgbClr val="2C453E"/>
                </a:solidFill>
                <a:latin typeface="Montserrat"/>
              </a:rPr>
              <a:t> the granddaughter of </a:t>
            </a:r>
            <a:r>
              <a:rPr lang="en-US" sz="2100" dirty="0" err="1">
                <a:solidFill>
                  <a:srgbClr val="2C453E"/>
                </a:solidFill>
                <a:latin typeface="Montserrat"/>
              </a:rPr>
              <a:t>Rakiihia</a:t>
            </a:r>
            <a:r>
              <a:rPr lang="en-US" sz="2100" dirty="0">
                <a:solidFill>
                  <a:srgbClr val="2C453E"/>
                </a:solidFill>
                <a:latin typeface="Montserrat"/>
              </a:rPr>
              <a:t> married </a:t>
            </a:r>
            <a:r>
              <a:rPr lang="en-US" sz="2100" dirty="0" err="1">
                <a:solidFill>
                  <a:srgbClr val="2C453E"/>
                </a:solidFill>
                <a:latin typeface="Montserrat"/>
              </a:rPr>
              <a:t>Honekai</a:t>
            </a:r>
            <a:r>
              <a:rPr lang="en-US" sz="2100" dirty="0">
                <a:solidFill>
                  <a:srgbClr val="2C453E"/>
                </a:solidFill>
                <a:latin typeface="Montserrat"/>
              </a:rPr>
              <a:t> the son of Te </a:t>
            </a:r>
            <a:r>
              <a:rPr lang="en-US" sz="2100" dirty="0" err="1">
                <a:solidFill>
                  <a:srgbClr val="2C453E"/>
                </a:solidFill>
                <a:latin typeface="Montserrat"/>
              </a:rPr>
              <a:t>Hau</a:t>
            </a:r>
            <a:r>
              <a:rPr lang="en-US" sz="2100" dirty="0">
                <a:solidFill>
                  <a:srgbClr val="2C453E"/>
                </a:solidFill>
                <a:latin typeface="Montserrat"/>
              </a:rPr>
              <a:t>.  </a:t>
            </a:r>
          </a:p>
          <a:p>
            <a:pPr algn="just">
              <a:lnSpc>
                <a:spcPts val="4283"/>
              </a:lnSpc>
            </a:pPr>
            <a:endParaRPr lang="en-US" sz="2100" dirty="0">
              <a:solidFill>
                <a:srgbClr val="2C453E"/>
              </a:solidFill>
              <a:latin typeface="Montserrat"/>
            </a:endParaRPr>
          </a:p>
          <a:p>
            <a:pPr algn="just">
              <a:lnSpc>
                <a:spcPts val="4283"/>
              </a:lnSpc>
            </a:pPr>
            <a:r>
              <a:rPr lang="en-US" sz="2100" dirty="0" err="1">
                <a:solidFill>
                  <a:srgbClr val="2C453E"/>
                </a:solidFill>
                <a:latin typeface="Montserrat"/>
              </a:rPr>
              <a:t>Rakiihia</a:t>
            </a:r>
            <a:r>
              <a:rPr lang="en-US" sz="2100" dirty="0">
                <a:solidFill>
                  <a:srgbClr val="2C453E"/>
                </a:solidFill>
                <a:latin typeface="Montserrat"/>
              </a:rPr>
              <a:t> returned to </a:t>
            </a:r>
            <a:r>
              <a:rPr lang="en-US" sz="2100" dirty="0" err="1">
                <a:solidFill>
                  <a:srgbClr val="2C453E"/>
                </a:solidFill>
                <a:latin typeface="Montserrat"/>
              </a:rPr>
              <a:t>Pukekura</a:t>
            </a:r>
            <a:r>
              <a:rPr lang="en-US" sz="2100" dirty="0">
                <a:solidFill>
                  <a:srgbClr val="2C453E"/>
                </a:solidFill>
                <a:latin typeface="Montserrat"/>
              </a:rPr>
              <a:t> (</a:t>
            </a:r>
            <a:r>
              <a:rPr lang="en-US" sz="2100" dirty="0" err="1">
                <a:solidFill>
                  <a:srgbClr val="2C453E"/>
                </a:solidFill>
                <a:latin typeface="Montserrat"/>
              </a:rPr>
              <a:t>Taiaroa</a:t>
            </a:r>
            <a:r>
              <a:rPr lang="en-US" sz="2100" dirty="0">
                <a:solidFill>
                  <a:srgbClr val="2C453E"/>
                </a:solidFill>
                <a:latin typeface="Montserrat"/>
              </a:rPr>
              <a:t> Head), Te </a:t>
            </a:r>
            <a:r>
              <a:rPr lang="en-US" sz="2100" dirty="0" err="1">
                <a:solidFill>
                  <a:srgbClr val="2C453E"/>
                </a:solidFill>
                <a:latin typeface="Montserrat"/>
              </a:rPr>
              <a:t>Hau</a:t>
            </a:r>
            <a:r>
              <a:rPr lang="en-US" sz="2100" dirty="0">
                <a:solidFill>
                  <a:srgbClr val="2C453E"/>
                </a:solidFill>
                <a:latin typeface="Montserrat"/>
              </a:rPr>
              <a:t> accompanied him on his return, where </a:t>
            </a:r>
            <a:r>
              <a:rPr lang="en-US" sz="2100" dirty="0" err="1">
                <a:solidFill>
                  <a:srgbClr val="2C453E"/>
                </a:solidFill>
                <a:latin typeface="Montserrat"/>
              </a:rPr>
              <a:t>Rakiihia</a:t>
            </a:r>
            <a:r>
              <a:rPr lang="en-US" sz="2100" dirty="0">
                <a:solidFill>
                  <a:srgbClr val="2C453E"/>
                </a:solidFill>
                <a:latin typeface="Montserrat"/>
              </a:rPr>
              <a:t> was mortally wounded in a domestic incident.</a:t>
            </a:r>
          </a:p>
          <a:p>
            <a:pPr algn="just">
              <a:lnSpc>
                <a:spcPts val="4283"/>
              </a:lnSpc>
            </a:pPr>
            <a:endParaRPr lang="en-US" sz="2100" dirty="0">
              <a:solidFill>
                <a:srgbClr val="2C453E"/>
              </a:solidFill>
              <a:latin typeface="Montserrat"/>
            </a:endParaRPr>
          </a:p>
          <a:p>
            <a:pPr algn="just">
              <a:lnSpc>
                <a:spcPts val="4283"/>
              </a:lnSpc>
            </a:pPr>
            <a:r>
              <a:rPr lang="en-US" sz="2100" dirty="0">
                <a:solidFill>
                  <a:srgbClr val="2C453E"/>
                </a:solidFill>
                <a:latin typeface="Montserrat"/>
              </a:rPr>
              <a:t>Further skirmishes occurred in South Otago and a truce was </a:t>
            </a:r>
            <a:r>
              <a:rPr lang="en-US" sz="2100" dirty="0" err="1">
                <a:solidFill>
                  <a:srgbClr val="2C453E"/>
                </a:solidFill>
                <a:latin typeface="Montserrat"/>
              </a:rPr>
              <a:t>recognised</a:t>
            </a:r>
            <a:r>
              <a:rPr lang="en-US" sz="2100" dirty="0">
                <a:solidFill>
                  <a:srgbClr val="2C453E"/>
                </a:solidFill>
                <a:latin typeface="Montserrat"/>
              </a:rPr>
              <a:t> by the boundary marker ‘</a:t>
            </a:r>
            <a:r>
              <a:rPr lang="en-US" sz="2100" dirty="0" err="1">
                <a:solidFill>
                  <a:srgbClr val="2C453E"/>
                </a:solidFill>
                <a:latin typeface="Montserrat"/>
              </a:rPr>
              <a:t>Poupoutunoa</a:t>
            </a:r>
            <a:r>
              <a:rPr lang="en-US" sz="2100" dirty="0">
                <a:solidFill>
                  <a:srgbClr val="2C453E"/>
                </a:solidFill>
                <a:latin typeface="Montserrat"/>
              </a:rPr>
              <a:t>’ near Clinton.</a:t>
            </a:r>
          </a:p>
          <a:p>
            <a:pPr algn="just">
              <a:lnSpc>
                <a:spcPts val="4283"/>
              </a:lnSpc>
            </a:pPr>
            <a:endParaRPr lang="en-US" sz="2100" dirty="0">
              <a:solidFill>
                <a:srgbClr val="2C453E"/>
              </a:solidFill>
              <a:latin typeface="Montserrat"/>
            </a:endParaRPr>
          </a:p>
          <a:p>
            <a:pPr algn="just">
              <a:lnSpc>
                <a:spcPts val="4283"/>
              </a:lnSpc>
            </a:pPr>
            <a:r>
              <a:rPr lang="en-US" sz="2100" dirty="0">
                <a:solidFill>
                  <a:srgbClr val="2C453E"/>
                </a:solidFill>
                <a:latin typeface="Montserrat"/>
              </a:rPr>
              <a:t>Some further fighting took place when </a:t>
            </a:r>
            <a:r>
              <a:rPr lang="en-US" sz="2100" dirty="0" err="1">
                <a:solidFill>
                  <a:srgbClr val="2C453E"/>
                </a:solidFill>
                <a:latin typeface="Montserrat"/>
              </a:rPr>
              <a:t>Pukekura</a:t>
            </a:r>
            <a:r>
              <a:rPr lang="en-US" sz="2100" dirty="0">
                <a:solidFill>
                  <a:srgbClr val="2C453E"/>
                </a:solidFill>
                <a:latin typeface="Montserrat"/>
              </a:rPr>
              <a:t> (</a:t>
            </a:r>
            <a:r>
              <a:rPr lang="en-US" sz="2100" dirty="0" err="1">
                <a:solidFill>
                  <a:srgbClr val="2C453E"/>
                </a:solidFill>
                <a:latin typeface="Montserrat"/>
              </a:rPr>
              <a:t>Ōtākou</a:t>
            </a:r>
            <a:r>
              <a:rPr lang="en-US" sz="2100" dirty="0">
                <a:solidFill>
                  <a:srgbClr val="2C453E"/>
                </a:solidFill>
                <a:latin typeface="Montserrat"/>
              </a:rPr>
              <a:t>) chiefs intent on enforcing peace, attacked a section of </a:t>
            </a:r>
            <a:r>
              <a:rPr lang="en-US" sz="2100" dirty="0" err="1">
                <a:solidFill>
                  <a:srgbClr val="2C453E"/>
                </a:solidFill>
                <a:latin typeface="Montserrat"/>
              </a:rPr>
              <a:t>Kāti</a:t>
            </a:r>
            <a:r>
              <a:rPr lang="en-US" sz="2100" dirty="0">
                <a:solidFill>
                  <a:srgbClr val="2C453E"/>
                </a:solidFill>
                <a:latin typeface="Montserrat"/>
              </a:rPr>
              <a:t> </a:t>
            </a:r>
            <a:r>
              <a:rPr lang="en-US" sz="2100" dirty="0" err="1">
                <a:solidFill>
                  <a:srgbClr val="2C453E"/>
                </a:solidFill>
                <a:latin typeface="Montserrat"/>
              </a:rPr>
              <a:t>Māmoe</a:t>
            </a:r>
            <a:r>
              <a:rPr lang="en-US" sz="2100" dirty="0">
                <a:solidFill>
                  <a:srgbClr val="2C453E"/>
                </a:solidFill>
                <a:latin typeface="Montserrat"/>
              </a:rPr>
              <a:t> in South Otago.</a:t>
            </a:r>
          </a:p>
          <a:p>
            <a:pPr algn="just">
              <a:lnSpc>
                <a:spcPts val="4284"/>
              </a:lnSpc>
            </a:pPr>
            <a:endParaRPr lang="en-US" sz="2100" dirty="0">
              <a:solidFill>
                <a:srgbClr val="2C453E"/>
              </a:solidFill>
              <a:latin typeface="Montserrat"/>
            </a:endParaRPr>
          </a:p>
        </p:txBody>
      </p:sp>
      <p:sp>
        <p:nvSpPr>
          <p:cNvPr id="4" name="TextBox 4"/>
          <p:cNvSpPr txBox="1"/>
          <p:nvPr/>
        </p:nvSpPr>
        <p:spPr>
          <a:xfrm>
            <a:off x="8148565" y="379072"/>
            <a:ext cx="9220318" cy="968670"/>
          </a:xfrm>
          <a:prstGeom prst="rect">
            <a:avLst/>
          </a:prstGeom>
        </p:spPr>
        <p:txBody>
          <a:bodyPr lIns="0" tIns="0" rIns="0" bIns="0" rtlCol="0" anchor="t">
            <a:spAutoFit/>
          </a:bodyPr>
          <a:lstStyle/>
          <a:p>
            <a:pPr algn="r">
              <a:lnSpc>
                <a:spcPts val="7679"/>
              </a:lnSpc>
            </a:pPr>
            <a:r>
              <a:rPr lang="en-US" sz="6399">
                <a:solidFill>
                  <a:srgbClr val="EBAD1E"/>
                </a:solidFill>
                <a:latin typeface="Montserrat Extra-Bold"/>
              </a:rPr>
              <a:t>Peace/ Poupoutunoa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148" t="1039" r="6968" b="989"/>
          <a:stretch>
            <a:fillRect/>
          </a:stretch>
        </p:blipFill>
        <p:spPr>
          <a:xfrm>
            <a:off x="12173073" y="0"/>
            <a:ext cx="6114927" cy="10287000"/>
          </a:xfrm>
          <a:prstGeom prst="rect">
            <a:avLst/>
          </a:prstGeom>
        </p:spPr>
      </p:pic>
      <p:grpSp>
        <p:nvGrpSpPr>
          <p:cNvPr id="3" name="Group 3"/>
          <p:cNvGrpSpPr/>
          <p:nvPr/>
        </p:nvGrpSpPr>
        <p:grpSpPr>
          <a:xfrm>
            <a:off x="815273" y="1580061"/>
            <a:ext cx="10141030" cy="7246809"/>
            <a:chOff x="0" y="0"/>
            <a:chExt cx="13521374" cy="9662412"/>
          </a:xfrm>
        </p:grpSpPr>
        <p:sp>
          <p:nvSpPr>
            <p:cNvPr id="4" name="TextBox 4"/>
            <p:cNvSpPr txBox="1"/>
            <p:nvPr/>
          </p:nvSpPr>
          <p:spPr>
            <a:xfrm>
              <a:off x="0" y="2571753"/>
              <a:ext cx="13521374" cy="7090659"/>
            </a:xfrm>
            <a:prstGeom prst="rect">
              <a:avLst/>
            </a:prstGeom>
          </p:spPr>
          <p:txBody>
            <a:bodyPr lIns="0" tIns="0" rIns="0" bIns="0" rtlCol="0" anchor="t">
              <a:spAutoFit/>
            </a:bodyPr>
            <a:lstStyle/>
            <a:p>
              <a:pPr algn="just">
                <a:lnSpc>
                  <a:spcPts val="4199"/>
                </a:lnSpc>
              </a:pPr>
              <a:r>
                <a:rPr lang="en-US" sz="2100" dirty="0">
                  <a:solidFill>
                    <a:srgbClr val="2C453E"/>
                  </a:solidFill>
                  <a:latin typeface="Montserrat"/>
                </a:rPr>
                <a:t>Trails into the interior included via the </a:t>
              </a:r>
            </a:p>
            <a:p>
              <a:pPr algn="just">
                <a:lnSpc>
                  <a:spcPts val="4200"/>
                </a:lnSpc>
              </a:pPr>
              <a:endParaRPr lang="en-US" sz="2100" dirty="0">
                <a:solidFill>
                  <a:srgbClr val="2C453E"/>
                </a:solidFill>
                <a:latin typeface="Montserrat"/>
              </a:endParaRPr>
            </a:p>
            <a:p>
              <a:pPr algn="just">
                <a:lnSpc>
                  <a:spcPts val="4200"/>
                </a:lnSpc>
              </a:pPr>
              <a:r>
                <a:rPr lang="en-US" sz="2100" dirty="0">
                  <a:solidFill>
                    <a:srgbClr val="2C453E"/>
                  </a:solidFill>
                  <a:latin typeface="Montserrat"/>
                </a:rPr>
                <a:t>a) Waitaki Valley and through either the </a:t>
              </a:r>
              <a:r>
                <a:rPr lang="en-US" sz="2100" dirty="0" err="1">
                  <a:solidFill>
                    <a:srgbClr val="2C453E"/>
                  </a:solidFill>
                  <a:latin typeface="Montserrat"/>
                </a:rPr>
                <a:t>Danseys</a:t>
              </a:r>
              <a:r>
                <a:rPr lang="en-US" sz="2100" dirty="0">
                  <a:solidFill>
                    <a:srgbClr val="2C453E"/>
                  </a:solidFill>
                  <a:latin typeface="Montserrat"/>
                </a:rPr>
                <a:t> or </a:t>
              </a:r>
              <a:r>
                <a:rPr lang="en-US" sz="2100" dirty="0" err="1">
                  <a:solidFill>
                    <a:srgbClr val="2C453E"/>
                  </a:solidFill>
                  <a:latin typeface="Montserrat"/>
                </a:rPr>
                <a:t>Lindis</a:t>
              </a:r>
              <a:r>
                <a:rPr lang="en-US" sz="2100" dirty="0">
                  <a:solidFill>
                    <a:srgbClr val="2C453E"/>
                  </a:solidFill>
                  <a:latin typeface="Montserrat"/>
                </a:rPr>
                <a:t> Pass; </a:t>
              </a:r>
            </a:p>
            <a:p>
              <a:pPr algn="just">
                <a:lnSpc>
                  <a:spcPts val="4200"/>
                </a:lnSpc>
              </a:pPr>
              <a:r>
                <a:rPr lang="en-US" sz="2100" dirty="0">
                  <a:solidFill>
                    <a:srgbClr val="2C453E"/>
                  </a:solidFill>
                  <a:latin typeface="Montserrat"/>
                </a:rPr>
                <a:t>b) the </a:t>
              </a:r>
              <a:r>
                <a:rPr lang="en-US" sz="2100" dirty="0" err="1">
                  <a:solidFill>
                    <a:srgbClr val="2C453E"/>
                  </a:solidFill>
                  <a:latin typeface="Montserrat"/>
                </a:rPr>
                <a:t>Waihemo</a:t>
              </a:r>
              <a:r>
                <a:rPr lang="en-US" sz="2100" dirty="0">
                  <a:solidFill>
                    <a:srgbClr val="2C453E"/>
                  </a:solidFill>
                  <a:latin typeface="Montserrat"/>
                </a:rPr>
                <a:t> and Pig Root; </a:t>
              </a:r>
            </a:p>
            <a:p>
              <a:pPr algn="just">
                <a:lnSpc>
                  <a:spcPts val="4200"/>
                </a:lnSpc>
              </a:pPr>
              <a:r>
                <a:rPr lang="en-US" sz="2100" dirty="0">
                  <a:solidFill>
                    <a:srgbClr val="2C453E"/>
                  </a:solidFill>
                  <a:latin typeface="Montserrat"/>
                </a:rPr>
                <a:t>c) the </a:t>
              </a:r>
              <a:r>
                <a:rPr lang="en-US" sz="2100" dirty="0" err="1">
                  <a:solidFill>
                    <a:srgbClr val="2C453E"/>
                  </a:solidFill>
                  <a:latin typeface="Montserrat"/>
                </a:rPr>
                <a:t>Waikouaiti</a:t>
              </a:r>
              <a:r>
                <a:rPr lang="en-US" sz="2100" dirty="0">
                  <a:solidFill>
                    <a:srgbClr val="2C453E"/>
                  </a:solidFill>
                  <a:latin typeface="Montserrat"/>
                </a:rPr>
                <a:t> catchment; </a:t>
              </a:r>
            </a:p>
            <a:p>
              <a:pPr algn="just">
                <a:lnSpc>
                  <a:spcPts val="4200"/>
                </a:lnSpc>
              </a:pPr>
              <a:r>
                <a:rPr lang="en-US" sz="2100" dirty="0">
                  <a:solidFill>
                    <a:srgbClr val="2C453E"/>
                  </a:solidFill>
                  <a:latin typeface="Montserrat"/>
                </a:rPr>
                <a:t>d) </a:t>
              </a:r>
              <a:r>
                <a:rPr lang="en-US" sz="2100" dirty="0" err="1">
                  <a:solidFill>
                    <a:srgbClr val="2C453E"/>
                  </a:solidFill>
                  <a:latin typeface="Montserrat"/>
                </a:rPr>
                <a:t>Taiari</a:t>
              </a:r>
              <a:r>
                <a:rPr lang="en-US" sz="2100" dirty="0">
                  <a:solidFill>
                    <a:srgbClr val="2C453E"/>
                  </a:solidFill>
                  <a:latin typeface="Montserrat"/>
                </a:rPr>
                <a:t> (Taieri) River catchment; </a:t>
              </a:r>
            </a:p>
            <a:p>
              <a:pPr algn="just">
                <a:lnSpc>
                  <a:spcPts val="4200"/>
                </a:lnSpc>
              </a:pPr>
              <a:r>
                <a:rPr lang="en-US" sz="2100" dirty="0">
                  <a:solidFill>
                    <a:srgbClr val="2C453E"/>
                  </a:solidFill>
                  <a:latin typeface="Montserrat"/>
                </a:rPr>
                <a:t>e) Mata-au or Mataura River catchments, including </a:t>
              </a:r>
              <a:r>
                <a:rPr lang="en-US" sz="2100" dirty="0" err="1">
                  <a:solidFill>
                    <a:srgbClr val="2C453E"/>
                  </a:solidFill>
                  <a:latin typeface="Montserrat"/>
                </a:rPr>
                <a:t>localised</a:t>
              </a:r>
              <a:r>
                <a:rPr lang="en-US" sz="2100" dirty="0">
                  <a:solidFill>
                    <a:srgbClr val="2C453E"/>
                  </a:solidFill>
                  <a:latin typeface="Montserrat"/>
                </a:rPr>
                <a:t> variations.</a:t>
              </a:r>
            </a:p>
            <a:p>
              <a:pPr algn="just">
                <a:lnSpc>
                  <a:spcPts val="4199"/>
                </a:lnSpc>
              </a:pPr>
              <a:endParaRPr lang="en-US" sz="2100" dirty="0">
                <a:solidFill>
                  <a:srgbClr val="2C453E"/>
                </a:solidFill>
                <a:latin typeface="Montserrat"/>
              </a:endParaRPr>
            </a:p>
            <a:p>
              <a:pPr algn="just">
                <a:lnSpc>
                  <a:spcPts val="4200"/>
                </a:lnSpc>
              </a:pPr>
              <a:r>
                <a:rPr lang="en-US" sz="2100" dirty="0">
                  <a:solidFill>
                    <a:srgbClr val="2C453E"/>
                  </a:solidFill>
                  <a:latin typeface="Montserrat"/>
                </a:rPr>
                <a:t>Returning to the coast by </a:t>
              </a:r>
              <a:r>
                <a:rPr lang="en-US" sz="2100" dirty="0" err="1">
                  <a:solidFill>
                    <a:srgbClr val="2C453E"/>
                  </a:solidFill>
                  <a:latin typeface="Montserrat"/>
                </a:rPr>
                <a:t>mōkihi</a:t>
              </a:r>
              <a:r>
                <a:rPr lang="en-US" sz="2100" dirty="0">
                  <a:solidFill>
                    <a:srgbClr val="2C453E"/>
                  </a:solidFill>
                  <a:latin typeface="Montserrat"/>
                </a:rPr>
                <a:t> craft on the Waitaki, </a:t>
              </a:r>
              <a:r>
                <a:rPr lang="en-US" sz="2100" dirty="0" err="1">
                  <a:solidFill>
                    <a:srgbClr val="2C453E"/>
                  </a:solidFill>
                  <a:latin typeface="Montserrat"/>
                </a:rPr>
                <a:t>Taiari</a:t>
              </a:r>
              <a:r>
                <a:rPr lang="en-US" sz="2100" dirty="0">
                  <a:solidFill>
                    <a:srgbClr val="2C453E"/>
                  </a:solidFill>
                  <a:latin typeface="Montserrat"/>
                </a:rPr>
                <a:t> (Taieri), Mata-au and Mataura rivers or the option of return via a variety of land routes.</a:t>
              </a:r>
            </a:p>
          </p:txBody>
        </p:sp>
        <p:sp>
          <p:nvSpPr>
            <p:cNvPr id="5" name="TextBox 5"/>
            <p:cNvSpPr txBox="1"/>
            <p:nvPr/>
          </p:nvSpPr>
          <p:spPr>
            <a:xfrm>
              <a:off x="0" y="0"/>
              <a:ext cx="13521374" cy="1641475"/>
            </a:xfrm>
            <a:prstGeom prst="rect">
              <a:avLst/>
            </a:prstGeom>
          </p:spPr>
          <p:txBody>
            <a:bodyPr lIns="0" tIns="0" rIns="0" bIns="0" rtlCol="0" anchor="t">
              <a:spAutoFit/>
            </a:bodyPr>
            <a:lstStyle/>
            <a:p>
              <a:pPr>
                <a:lnSpc>
                  <a:spcPts val="9600"/>
                </a:lnSpc>
              </a:pPr>
              <a:r>
                <a:rPr lang="en-US" sz="8000" dirty="0">
                  <a:solidFill>
                    <a:srgbClr val="6D3E30"/>
                  </a:solidFill>
                  <a:latin typeface="Montserrat Extra-Bold"/>
                </a:rPr>
                <a:t>Ara </a:t>
              </a:r>
              <a:r>
                <a:rPr lang="en-US" sz="8000" dirty="0" err="1">
                  <a:solidFill>
                    <a:srgbClr val="6D3E30"/>
                  </a:solidFill>
                  <a:latin typeface="Montserrat Extra-Bold"/>
                </a:rPr>
                <a:t>Tawhito</a:t>
              </a:r>
              <a:endParaRPr lang="en-US" sz="8000" dirty="0">
                <a:solidFill>
                  <a:srgbClr val="6D3E30"/>
                </a:solidFill>
                <a:latin typeface="Montserrat Extra-Bold"/>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8291" r="8291"/>
          <a:stretch>
            <a:fillRect/>
          </a:stretch>
        </p:blipFill>
        <p:spPr>
          <a:xfrm>
            <a:off x="11359415" y="2741347"/>
            <a:ext cx="5899885" cy="6211666"/>
          </a:xfrm>
          <a:prstGeom prst="rect">
            <a:avLst/>
          </a:prstGeom>
        </p:spPr>
      </p:pic>
      <p:sp>
        <p:nvSpPr>
          <p:cNvPr id="3" name="TextBox 3"/>
          <p:cNvSpPr txBox="1"/>
          <p:nvPr/>
        </p:nvSpPr>
        <p:spPr>
          <a:xfrm>
            <a:off x="13050160" y="269690"/>
            <a:ext cx="4988695" cy="2923947"/>
          </a:xfrm>
          <a:prstGeom prst="rect">
            <a:avLst/>
          </a:prstGeom>
        </p:spPr>
        <p:txBody>
          <a:bodyPr lIns="0" tIns="0" rIns="0" bIns="0" rtlCol="0" anchor="t">
            <a:spAutoFit/>
          </a:bodyPr>
          <a:lstStyle/>
          <a:p>
            <a:pPr algn="r">
              <a:lnSpc>
                <a:spcPts val="7679"/>
              </a:lnSpc>
            </a:pPr>
            <a:r>
              <a:rPr lang="en-US" sz="6399">
                <a:solidFill>
                  <a:srgbClr val="000000"/>
                </a:solidFill>
                <a:latin typeface="Montserrat Extra-Bold"/>
              </a:rPr>
              <a:t>Travel through the Interior</a:t>
            </a:r>
          </a:p>
        </p:txBody>
      </p:sp>
      <p:sp>
        <p:nvSpPr>
          <p:cNvPr id="4" name="TextBox 4"/>
          <p:cNvSpPr txBox="1"/>
          <p:nvPr/>
        </p:nvSpPr>
        <p:spPr>
          <a:xfrm>
            <a:off x="381000" y="438887"/>
            <a:ext cx="10690966" cy="9517862"/>
          </a:xfrm>
          <a:prstGeom prst="rect">
            <a:avLst/>
          </a:prstGeom>
        </p:spPr>
        <p:txBody>
          <a:bodyPr wrap="square" lIns="0" tIns="0" rIns="0" bIns="0" rtlCol="0" anchor="t">
            <a:spAutoFit/>
          </a:bodyPr>
          <a:lstStyle/>
          <a:p>
            <a:pPr marL="342900" indent="-342900" algn="just">
              <a:lnSpc>
                <a:spcPts val="4367"/>
              </a:lnSpc>
              <a:buFont typeface="Arial" panose="020B0604020202020204" pitchFamily="34" charset="0"/>
              <a:buChar char="•"/>
            </a:pPr>
            <a:r>
              <a:rPr lang="en-US" sz="2100" dirty="0">
                <a:solidFill>
                  <a:srgbClr val="2C453E"/>
                </a:solidFill>
                <a:latin typeface="Montserrat"/>
              </a:rPr>
              <a:t>The Natural Bridge across the Kawarau upstream of the Roaring Meg linked with trails south via the Nevis or north toward </a:t>
            </a:r>
            <a:r>
              <a:rPr lang="en-US" sz="2100" dirty="0" err="1">
                <a:solidFill>
                  <a:srgbClr val="2C453E"/>
                </a:solidFill>
                <a:latin typeface="Montserrat"/>
              </a:rPr>
              <a:t>Wānaka</a:t>
            </a:r>
            <a:r>
              <a:rPr lang="en-US" sz="2100" dirty="0">
                <a:solidFill>
                  <a:srgbClr val="2C453E"/>
                </a:solidFill>
                <a:latin typeface="Montserrat"/>
              </a:rPr>
              <a:t> via the Cardrona.</a:t>
            </a:r>
          </a:p>
          <a:p>
            <a:pPr marL="342900" indent="-342900" algn="just">
              <a:lnSpc>
                <a:spcPts val="4368"/>
              </a:lnSpc>
              <a:buFont typeface="Arial" panose="020B0604020202020204" pitchFamily="34" charset="0"/>
              <a:buChar char="•"/>
            </a:pPr>
            <a:endParaRPr lang="en-US" sz="2100" dirty="0">
              <a:solidFill>
                <a:srgbClr val="2C453E"/>
              </a:solidFill>
              <a:latin typeface="Montserrat"/>
            </a:endParaRPr>
          </a:p>
          <a:p>
            <a:pPr marL="342900" indent="-342900" algn="just">
              <a:lnSpc>
                <a:spcPts val="4367"/>
              </a:lnSpc>
              <a:buFont typeface="Arial" panose="020B0604020202020204" pitchFamily="34" charset="0"/>
              <a:buChar char="•"/>
            </a:pPr>
            <a:r>
              <a:rPr lang="en-US" sz="2100" dirty="0">
                <a:solidFill>
                  <a:srgbClr val="2C453E"/>
                </a:solidFill>
                <a:latin typeface="Montserrat"/>
              </a:rPr>
              <a:t>Many subsidiary trails linked to temporary campsites from which hunting expeditions </a:t>
            </a:r>
            <a:r>
              <a:rPr lang="en-US" sz="2100" dirty="0" err="1">
                <a:solidFill>
                  <a:srgbClr val="2C453E"/>
                </a:solidFill>
                <a:latin typeface="Montserrat"/>
              </a:rPr>
              <a:t>criss-crossed</a:t>
            </a:r>
            <a:r>
              <a:rPr lang="en-US" sz="2100" dirty="0">
                <a:solidFill>
                  <a:srgbClr val="2C453E"/>
                </a:solidFill>
                <a:latin typeface="Montserrat"/>
              </a:rPr>
              <a:t> the interior of Otago.</a:t>
            </a:r>
          </a:p>
          <a:p>
            <a:pPr marL="342900" indent="-342900" algn="just">
              <a:lnSpc>
                <a:spcPts val="4367"/>
              </a:lnSpc>
              <a:buFont typeface="Arial" panose="020B0604020202020204" pitchFamily="34" charset="0"/>
              <a:buChar char="•"/>
            </a:pPr>
            <a:endParaRPr lang="en-US" sz="2100" dirty="0">
              <a:solidFill>
                <a:srgbClr val="2C453E"/>
              </a:solidFill>
              <a:latin typeface="Montserrat"/>
            </a:endParaRPr>
          </a:p>
          <a:p>
            <a:pPr marL="342900" indent="-342900" algn="just">
              <a:lnSpc>
                <a:spcPts val="4367"/>
              </a:lnSpc>
              <a:buFont typeface="Arial" panose="020B0604020202020204" pitchFamily="34" charset="0"/>
              <a:buChar char="•"/>
            </a:pPr>
            <a:r>
              <a:rPr lang="en-US" sz="2100" dirty="0">
                <a:solidFill>
                  <a:srgbClr val="2C453E"/>
                </a:solidFill>
                <a:latin typeface="Montserrat"/>
              </a:rPr>
              <a:t>Waka were used on lakes as well as </a:t>
            </a:r>
            <a:r>
              <a:rPr lang="en-US" sz="2100" dirty="0" err="1">
                <a:solidFill>
                  <a:srgbClr val="2C453E"/>
                </a:solidFill>
                <a:latin typeface="Montserrat"/>
              </a:rPr>
              <a:t>mōkihi</a:t>
            </a:r>
            <a:r>
              <a:rPr lang="en-US" sz="2100" dirty="0">
                <a:solidFill>
                  <a:srgbClr val="2C453E"/>
                </a:solidFill>
                <a:latin typeface="Montserrat"/>
              </a:rPr>
              <a:t> (</a:t>
            </a:r>
            <a:r>
              <a:rPr lang="en-US" sz="2100" dirty="0" err="1">
                <a:solidFill>
                  <a:srgbClr val="2C453E"/>
                </a:solidFill>
                <a:latin typeface="Montserrat"/>
              </a:rPr>
              <a:t>raupo</a:t>
            </a:r>
            <a:r>
              <a:rPr lang="en-US" sz="2100" dirty="0">
                <a:solidFill>
                  <a:srgbClr val="2C453E"/>
                </a:solidFill>
                <a:latin typeface="Montserrat"/>
              </a:rPr>
              <a:t> reed rafts), mokihi were also used to cross or travel downstream on rivers, often as far as the coast conveying people and resources.</a:t>
            </a:r>
          </a:p>
          <a:p>
            <a:pPr marL="342900" indent="-342900" algn="just">
              <a:lnSpc>
                <a:spcPts val="4368"/>
              </a:lnSpc>
              <a:buFont typeface="Arial" panose="020B0604020202020204" pitchFamily="34" charset="0"/>
              <a:buChar char="•"/>
            </a:pPr>
            <a:endParaRPr lang="en-US" sz="2100" dirty="0">
              <a:solidFill>
                <a:srgbClr val="2C453E"/>
              </a:solidFill>
              <a:latin typeface="Montserrat"/>
            </a:endParaRPr>
          </a:p>
          <a:p>
            <a:pPr marL="342900" indent="-342900" algn="just">
              <a:lnSpc>
                <a:spcPts val="4367"/>
              </a:lnSpc>
              <a:buFont typeface="Arial" panose="020B0604020202020204" pitchFamily="34" charset="0"/>
              <a:buChar char="•"/>
            </a:pPr>
            <a:r>
              <a:rPr lang="en-US" sz="2100" dirty="0" err="1">
                <a:solidFill>
                  <a:srgbClr val="2C453E"/>
                </a:solidFill>
                <a:latin typeface="Montserrat"/>
              </a:rPr>
              <a:t>Mōkihi</a:t>
            </a:r>
            <a:r>
              <a:rPr lang="en-US" sz="2100" dirty="0">
                <a:solidFill>
                  <a:srgbClr val="2C453E"/>
                </a:solidFill>
                <a:latin typeface="Montserrat"/>
              </a:rPr>
              <a:t> had better load carrying capacity, demonstrating better stability and safety in the turbulent South Island rivers than the river canoes, or waka </a:t>
            </a:r>
            <a:r>
              <a:rPr lang="en-US" sz="2100" dirty="0" err="1">
                <a:solidFill>
                  <a:srgbClr val="2C453E"/>
                </a:solidFill>
                <a:latin typeface="Montserrat"/>
              </a:rPr>
              <a:t>tiwai</a:t>
            </a:r>
            <a:r>
              <a:rPr lang="en-US" sz="2100" dirty="0">
                <a:solidFill>
                  <a:srgbClr val="2C453E"/>
                </a:solidFill>
                <a:latin typeface="Montserrat"/>
              </a:rPr>
              <a:t>, used by Māori elsewhere.</a:t>
            </a:r>
          </a:p>
          <a:p>
            <a:pPr marL="342900" indent="-342900" algn="just">
              <a:lnSpc>
                <a:spcPts val="4368"/>
              </a:lnSpc>
              <a:buFont typeface="Arial" panose="020B0604020202020204" pitchFamily="34" charset="0"/>
              <a:buChar char="•"/>
            </a:pPr>
            <a:endParaRPr lang="en-US" sz="2100" dirty="0">
              <a:solidFill>
                <a:srgbClr val="2C453E"/>
              </a:solidFill>
              <a:latin typeface="Montserrat"/>
            </a:endParaRPr>
          </a:p>
          <a:p>
            <a:pPr marL="342900" indent="-342900" algn="just">
              <a:lnSpc>
                <a:spcPts val="4368"/>
              </a:lnSpc>
              <a:buFont typeface="Arial" panose="020B0604020202020204" pitchFamily="34" charset="0"/>
              <a:buChar char="•"/>
            </a:pPr>
            <a:r>
              <a:rPr lang="en-US" sz="2100" dirty="0">
                <a:solidFill>
                  <a:srgbClr val="2C453E"/>
                </a:solidFill>
                <a:latin typeface="Montserrat"/>
              </a:rPr>
              <a:t>The ready availability of </a:t>
            </a:r>
            <a:r>
              <a:rPr lang="en-US" sz="2100" dirty="0" err="1">
                <a:solidFill>
                  <a:srgbClr val="2C453E"/>
                </a:solidFill>
                <a:latin typeface="Montserrat"/>
              </a:rPr>
              <a:t>raupō</a:t>
            </a:r>
            <a:r>
              <a:rPr lang="en-US" sz="2100" dirty="0">
                <a:solidFill>
                  <a:srgbClr val="2C453E"/>
                </a:solidFill>
                <a:latin typeface="Montserrat"/>
              </a:rPr>
              <a:t> in the interior of Otago ensured the </a:t>
            </a:r>
            <a:r>
              <a:rPr lang="en-US" sz="2100" dirty="0" err="1">
                <a:solidFill>
                  <a:srgbClr val="2C453E"/>
                </a:solidFill>
                <a:latin typeface="Montserrat"/>
              </a:rPr>
              <a:t>mōkihi</a:t>
            </a:r>
            <a:r>
              <a:rPr lang="en-US" sz="2100" dirty="0">
                <a:solidFill>
                  <a:srgbClr val="2C453E"/>
                </a:solidFill>
                <a:latin typeface="Montserrat"/>
              </a:rPr>
              <a:t> were </a:t>
            </a:r>
            <a:r>
              <a:rPr lang="en-US" sz="2100" dirty="0" err="1">
                <a:solidFill>
                  <a:srgbClr val="2C453E"/>
                </a:solidFill>
                <a:latin typeface="Montserrat"/>
              </a:rPr>
              <a:t>utilised</a:t>
            </a:r>
            <a:r>
              <a:rPr lang="en-US" sz="2100" dirty="0">
                <a:solidFill>
                  <a:srgbClr val="2C453E"/>
                </a:solidFill>
                <a:latin typeface="Montserrat"/>
              </a:rPr>
              <a:t> on the Mata-au, making the task of transporting people, </a:t>
            </a:r>
            <a:r>
              <a:rPr lang="en-US" sz="2100" dirty="0" err="1">
                <a:solidFill>
                  <a:srgbClr val="2C453E"/>
                </a:solidFill>
                <a:latin typeface="Montserrat"/>
              </a:rPr>
              <a:t>mahika</a:t>
            </a:r>
            <a:r>
              <a:rPr lang="en-US" sz="2100" dirty="0">
                <a:solidFill>
                  <a:srgbClr val="2C453E"/>
                </a:solidFill>
                <a:latin typeface="Montserrat"/>
              </a:rPr>
              <a:t> kai and stone resources to the coast possible.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05461" y="1104900"/>
            <a:ext cx="11175535" cy="9088257"/>
          </a:xfrm>
          <a:prstGeom prst="rect">
            <a:avLst/>
          </a:prstGeom>
        </p:spPr>
        <p:txBody>
          <a:bodyPr wrap="square" lIns="0" tIns="0" rIns="0" bIns="0" rtlCol="0" anchor="t">
            <a:spAutoFit/>
          </a:bodyPr>
          <a:lstStyle/>
          <a:p>
            <a:pPr marL="342900" indent="-342900" algn="just">
              <a:lnSpc>
                <a:spcPts val="4199"/>
              </a:lnSpc>
              <a:buFont typeface="Arial" panose="020B0604020202020204" pitchFamily="34" charset="0"/>
              <a:buChar char="•"/>
            </a:pPr>
            <a:r>
              <a:rPr lang="en-US" sz="2100" dirty="0">
                <a:solidFill>
                  <a:srgbClr val="2C453E"/>
                </a:solidFill>
                <a:latin typeface="Montserrat"/>
              </a:rPr>
              <a:t>The Dart River </a:t>
            </a:r>
            <a:r>
              <a:rPr lang="en-US" sz="2100" dirty="0" err="1">
                <a:solidFill>
                  <a:srgbClr val="2C453E"/>
                </a:solidFill>
                <a:latin typeface="Montserrat"/>
              </a:rPr>
              <a:t>umu-ti</a:t>
            </a:r>
            <a:r>
              <a:rPr lang="en-US" sz="2100" dirty="0">
                <a:solidFill>
                  <a:srgbClr val="2C453E"/>
                </a:solidFill>
                <a:latin typeface="Montserrat"/>
              </a:rPr>
              <a:t> site was associated with the pounamu fields found at the head of Lake Wakatipu.</a:t>
            </a:r>
          </a:p>
          <a:p>
            <a:pPr marL="342900" indent="-342900" algn="just">
              <a:lnSpc>
                <a:spcPts val="4199"/>
              </a:lnSpc>
              <a:buFont typeface="Arial" panose="020B0604020202020204" pitchFamily="34" charset="0"/>
              <a:buChar char="•"/>
            </a:pPr>
            <a:endParaRPr lang="en-US" sz="2100" dirty="0">
              <a:solidFill>
                <a:srgbClr val="2C453E"/>
              </a:solidFill>
              <a:latin typeface="Montserrat"/>
            </a:endParaRPr>
          </a:p>
          <a:p>
            <a:pPr marL="342900" indent="-342900" algn="just">
              <a:lnSpc>
                <a:spcPts val="4199"/>
              </a:lnSpc>
              <a:buFont typeface="Arial" panose="020B0604020202020204" pitchFamily="34" charset="0"/>
              <a:buChar char="•"/>
            </a:pPr>
            <a:r>
              <a:rPr lang="en-US" sz="2100" dirty="0">
                <a:solidFill>
                  <a:srgbClr val="2C453E"/>
                </a:solidFill>
                <a:latin typeface="Montserrat"/>
              </a:rPr>
              <a:t>Pounamu was highly prized for its ability to hold an edge suitable for weapons, tools and ornaments.</a:t>
            </a:r>
          </a:p>
          <a:p>
            <a:pPr marL="342900" indent="-342900" algn="just">
              <a:lnSpc>
                <a:spcPts val="4199"/>
              </a:lnSpc>
              <a:buFont typeface="Arial" panose="020B0604020202020204" pitchFamily="34" charset="0"/>
              <a:buChar char="•"/>
            </a:pPr>
            <a:endParaRPr lang="en-US" sz="2100" dirty="0">
              <a:solidFill>
                <a:srgbClr val="2C453E"/>
              </a:solidFill>
              <a:latin typeface="Montserrat"/>
            </a:endParaRPr>
          </a:p>
          <a:p>
            <a:pPr marL="342900" indent="-342900" algn="just">
              <a:lnSpc>
                <a:spcPts val="4199"/>
              </a:lnSpc>
              <a:buFont typeface="Arial" panose="020B0604020202020204" pitchFamily="34" charset="0"/>
              <a:buChar char="•"/>
            </a:pPr>
            <a:r>
              <a:rPr lang="en-US" sz="2100" dirty="0">
                <a:solidFill>
                  <a:srgbClr val="2C453E"/>
                </a:solidFill>
                <a:latin typeface="Montserrat"/>
              </a:rPr>
              <a:t>Because of its durability pounamu </a:t>
            </a:r>
            <a:r>
              <a:rPr lang="en-US" sz="2100" dirty="0" err="1">
                <a:solidFill>
                  <a:srgbClr val="2C453E"/>
                </a:solidFill>
                <a:latin typeface="Montserrat"/>
              </a:rPr>
              <a:t>taoka</a:t>
            </a:r>
            <a:r>
              <a:rPr lang="en-US" sz="2100" dirty="0">
                <a:solidFill>
                  <a:srgbClr val="2C453E"/>
                </a:solidFill>
                <a:latin typeface="Montserrat"/>
              </a:rPr>
              <a:t> was passed from generation to generation as treasured whanau heirlooms and carries much mana. </a:t>
            </a:r>
          </a:p>
          <a:p>
            <a:pPr marL="342900" indent="-342900" algn="just">
              <a:lnSpc>
                <a:spcPts val="4199"/>
              </a:lnSpc>
              <a:buFont typeface="Arial" panose="020B0604020202020204" pitchFamily="34" charset="0"/>
              <a:buChar char="•"/>
            </a:pPr>
            <a:endParaRPr lang="en-US" sz="2100" dirty="0">
              <a:solidFill>
                <a:srgbClr val="2C453E"/>
              </a:solidFill>
              <a:latin typeface="Montserrat"/>
            </a:endParaRPr>
          </a:p>
          <a:p>
            <a:pPr marL="342900" indent="-342900" algn="just">
              <a:lnSpc>
                <a:spcPts val="4199"/>
              </a:lnSpc>
              <a:buFont typeface="Arial" panose="020B0604020202020204" pitchFamily="34" charset="0"/>
              <a:buChar char="•"/>
            </a:pPr>
            <a:r>
              <a:rPr lang="en-US" sz="2100" dirty="0">
                <a:solidFill>
                  <a:srgbClr val="2C453E"/>
                </a:solidFill>
                <a:latin typeface="Montserrat"/>
              </a:rPr>
              <a:t>The Dart River (Te Awa </a:t>
            </a:r>
            <a:r>
              <a:rPr lang="en-US" sz="2100" dirty="0" err="1">
                <a:solidFill>
                  <a:srgbClr val="2C453E"/>
                </a:solidFill>
                <a:latin typeface="Montserrat"/>
              </a:rPr>
              <a:t>Whakatipu</a:t>
            </a:r>
            <a:r>
              <a:rPr lang="en-US" sz="2100" dirty="0">
                <a:solidFill>
                  <a:srgbClr val="2C453E"/>
                </a:solidFill>
                <a:latin typeface="Montserrat"/>
              </a:rPr>
              <a:t>) settlement site acted as a temporary camp site for expeditions to gather, initially shape and then convey raw pounamu by waka and </a:t>
            </a:r>
            <a:r>
              <a:rPr lang="en-US" sz="2100" dirty="0" err="1">
                <a:solidFill>
                  <a:srgbClr val="2C453E"/>
                </a:solidFill>
                <a:latin typeface="Montserrat"/>
              </a:rPr>
              <a:t>mōkihi</a:t>
            </a:r>
            <a:r>
              <a:rPr lang="en-US" sz="2100" dirty="0">
                <a:solidFill>
                  <a:srgbClr val="2C453E"/>
                </a:solidFill>
                <a:latin typeface="Montserrat"/>
              </a:rPr>
              <a:t> raw pounamu to the coast.</a:t>
            </a:r>
          </a:p>
          <a:p>
            <a:pPr marL="342900" indent="-342900" algn="just">
              <a:lnSpc>
                <a:spcPts val="4199"/>
              </a:lnSpc>
              <a:buFont typeface="Arial" panose="020B0604020202020204" pitchFamily="34" charset="0"/>
              <a:buChar char="•"/>
            </a:pPr>
            <a:endParaRPr lang="en-US" sz="2100" dirty="0">
              <a:solidFill>
                <a:srgbClr val="2C453E"/>
              </a:solidFill>
              <a:latin typeface="Montserrat"/>
            </a:endParaRPr>
          </a:p>
          <a:p>
            <a:pPr marL="342900" indent="-342900" algn="just">
              <a:lnSpc>
                <a:spcPts val="4199"/>
              </a:lnSpc>
              <a:buFont typeface="Arial" panose="020B0604020202020204" pitchFamily="34" charset="0"/>
              <a:buChar char="•"/>
            </a:pPr>
            <a:r>
              <a:rPr lang="en-US" sz="2100" dirty="0">
                <a:solidFill>
                  <a:srgbClr val="2C453E"/>
                </a:solidFill>
                <a:latin typeface="Montserrat"/>
              </a:rPr>
              <a:t>The Waitaki chief </a:t>
            </a:r>
            <a:r>
              <a:rPr lang="en-US" sz="2100" dirty="0" err="1">
                <a:solidFill>
                  <a:srgbClr val="2C453E"/>
                </a:solidFill>
                <a:latin typeface="Montserrat"/>
              </a:rPr>
              <a:t>Huruhuru</a:t>
            </a:r>
            <a:r>
              <a:rPr lang="en-US" sz="2100" dirty="0">
                <a:solidFill>
                  <a:srgbClr val="2C453E"/>
                </a:solidFill>
                <a:latin typeface="Montserrat"/>
              </a:rPr>
              <a:t> drew a sketch of the interior for Edward Shortland. It showed several lakes, one named ‘</a:t>
            </a:r>
            <a:r>
              <a:rPr lang="en-US" sz="2100" dirty="0" err="1">
                <a:solidFill>
                  <a:srgbClr val="2C453E"/>
                </a:solidFill>
                <a:latin typeface="Montserrat"/>
              </a:rPr>
              <a:t>Wakatipua</a:t>
            </a:r>
            <a:r>
              <a:rPr lang="en-US" sz="2100" dirty="0">
                <a:solidFill>
                  <a:srgbClr val="2C453E"/>
                </a:solidFill>
                <a:latin typeface="Montserrat"/>
              </a:rPr>
              <a:t>’, that was ”..celebrated for the pounamu found on its shores and in the mountain torrents.”</a:t>
            </a:r>
          </a:p>
          <a:p>
            <a:pPr marL="342900" indent="-342900" algn="just">
              <a:lnSpc>
                <a:spcPts val="4200"/>
              </a:lnSpc>
              <a:buFont typeface="Arial" panose="020B0604020202020204" pitchFamily="34" charset="0"/>
              <a:buChar char="•"/>
            </a:pPr>
            <a:endParaRPr lang="en-US" sz="2100" dirty="0">
              <a:solidFill>
                <a:srgbClr val="2C453E"/>
              </a:solidFill>
              <a:latin typeface="Montserrat"/>
            </a:endParaRPr>
          </a:p>
        </p:txBody>
      </p:sp>
      <p:pic>
        <p:nvPicPr>
          <p:cNvPr id="3" name="Picture 3"/>
          <p:cNvPicPr>
            <a:picLocks noChangeAspect="1"/>
          </p:cNvPicPr>
          <p:nvPr/>
        </p:nvPicPr>
        <p:blipFill>
          <a:blip r:embed="rId2"/>
          <a:srcRect/>
          <a:stretch>
            <a:fillRect/>
          </a:stretch>
        </p:blipFill>
        <p:spPr>
          <a:xfrm>
            <a:off x="707004" y="2005983"/>
            <a:ext cx="4667112" cy="7485863"/>
          </a:xfrm>
          <a:prstGeom prst="rect">
            <a:avLst/>
          </a:prstGeom>
        </p:spPr>
      </p:pic>
      <p:sp>
        <p:nvSpPr>
          <p:cNvPr id="4" name="TextBox 4"/>
          <p:cNvSpPr txBox="1"/>
          <p:nvPr/>
        </p:nvSpPr>
        <p:spPr>
          <a:xfrm>
            <a:off x="707004" y="388889"/>
            <a:ext cx="5845509" cy="968670"/>
          </a:xfrm>
          <a:prstGeom prst="rect">
            <a:avLst/>
          </a:prstGeom>
        </p:spPr>
        <p:txBody>
          <a:bodyPr lIns="0" tIns="0" rIns="0" bIns="0" rtlCol="0" anchor="t">
            <a:spAutoFit/>
          </a:bodyPr>
          <a:lstStyle/>
          <a:p>
            <a:pPr algn="just">
              <a:lnSpc>
                <a:spcPts val="7680"/>
              </a:lnSpc>
            </a:pPr>
            <a:r>
              <a:rPr lang="en-US" sz="6400">
                <a:solidFill>
                  <a:srgbClr val="2C453E"/>
                </a:solidFill>
                <a:latin typeface="Montserrat Extra-Bold"/>
              </a:rPr>
              <a:t>Pounamu</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C453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8000"/>
          </a:blip>
          <a:srcRect l="14382" r="14382"/>
          <a:stretch>
            <a:fillRect/>
          </a:stretch>
        </p:blipFill>
        <p:spPr>
          <a:xfrm>
            <a:off x="11908208" y="2300315"/>
            <a:ext cx="5899885" cy="6211666"/>
          </a:xfrm>
          <a:prstGeom prst="rect">
            <a:avLst/>
          </a:prstGeom>
        </p:spPr>
      </p:pic>
      <p:sp>
        <p:nvSpPr>
          <p:cNvPr id="3" name="TextBox 3"/>
          <p:cNvSpPr txBox="1"/>
          <p:nvPr/>
        </p:nvSpPr>
        <p:spPr>
          <a:xfrm>
            <a:off x="304800" y="60762"/>
            <a:ext cx="10857719" cy="10165475"/>
          </a:xfrm>
          <a:prstGeom prst="rect">
            <a:avLst/>
          </a:prstGeom>
        </p:spPr>
        <p:txBody>
          <a:bodyPr wrap="square" lIns="0" tIns="0" rIns="0" bIns="0" rtlCol="0" anchor="t">
            <a:spAutoFit/>
          </a:bodyPr>
          <a:lstStyle/>
          <a:p>
            <a:pPr marL="453390" lvl="1" indent="-226695" algn="just">
              <a:lnSpc>
                <a:spcPts val="4199"/>
              </a:lnSpc>
              <a:buFont typeface="Arial"/>
              <a:buChar char="•"/>
            </a:pPr>
            <a:r>
              <a:rPr lang="en-US" sz="2100" dirty="0">
                <a:solidFill>
                  <a:srgbClr val="FFFFFF"/>
                </a:solidFill>
                <a:latin typeface="Montserrat"/>
              </a:rPr>
              <a:t>The term ‘</a:t>
            </a:r>
            <a:r>
              <a:rPr lang="en-US" sz="2100" dirty="0" err="1">
                <a:solidFill>
                  <a:srgbClr val="FFFFFF"/>
                </a:solidFill>
                <a:latin typeface="Montserrat"/>
              </a:rPr>
              <a:t>mahika</a:t>
            </a:r>
            <a:r>
              <a:rPr lang="en-US" sz="2100" dirty="0">
                <a:solidFill>
                  <a:srgbClr val="FFFFFF"/>
                </a:solidFill>
                <a:latin typeface="Montserrat"/>
              </a:rPr>
              <a:t> kai’ refers to places where food and other resources were gathered or produced.</a:t>
            </a:r>
          </a:p>
          <a:p>
            <a:pPr algn="just">
              <a:lnSpc>
                <a:spcPts val="4199"/>
              </a:lnSpc>
            </a:pPr>
            <a:endParaRPr lang="en-US" sz="2100" dirty="0">
              <a:solidFill>
                <a:srgbClr val="FFFFFF"/>
              </a:solidFill>
              <a:latin typeface="Montserrat"/>
            </a:endParaRPr>
          </a:p>
          <a:p>
            <a:pPr marL="453390" lvl="1" indent="-226695" algn="just">
              <a:lnSpc>
                <a:spcPts val="4199"/>
              </a:lnSpc>
              <a:buFont typeface="Arial"/>
              <a:buChar char="•"/>
            </a:pPr>
            <a:r>
              <a:rPr lang="en-US" sz="2100" dirty="0">
                <a:solidFill>
                  <a:srgbClr val="FFFFFF"/>
                </a:solidFill>
                <a:latin typeface="Montserrat"/>
              </a:rPr>
              <a:t>Mobile small groups used trails, temporary or seasonal camp sites and sustained themselves in a hunter gatherer style.</a:t>
            </a:r>
          </a:p>
          <a:p>
            <a:pPr algn="just">
              <a:lnSpc>
                <a:spcPts val="4199"/>
              </a:lnSpc>
            </a:pPr>
            <a:endParaRPr lang="en-US" sz="2100" dirty="0">
              <a:solidFill>
                <a:srgbClr val="FFFFFF"/>
              </a:solidFill>
              <a:latin typeface="Montserrat"/>
            </a:endParaRPr>
          </a:p>
          <a:p>
            <a:pPr marL="453390" lvl="1" indent="-226695" algn="just">
              <a:lnSpc>
                <a:spcPts val="4199"/>
              </a:lnSpc>
              <a:buFont typeface="Arial"/>
              <a:buChar char="•"/>
            </a:pPr>
            <a:r>
              <a:rPr lang="en-US" sz="2100" dirty="0">
                <a:solidFill>
                  <a:srgbClr val="FFFFFF"/>
                </a:solidFill>
                <a:latin typeface="Montserrat"/>
              </a:rPr>
              <a:t>During this </a:t>
            </a:r>
            <a:r>
              <a:rPr lang="en-US" sz="2099" dirty="0">
                <a:solidFill>
                  <a:srgbClr val="FFFFFF"/>
                </a:solidFill>
                <a:latin typeface="Montserrat"/>
              </a:rPr>
              <a:t>period,</a:t>
            </a:r>
            <a:r>
              <a:rPr lang="en-US" sz="2100" dirty="0">
                <a:solidFill>
                  <a:srgbClr val="FFFFFF"/>
                </a:solidFill>
                <a:latin typeface="Montserrat"/>
              </a:rPr>
              <a:t> the </a:t>
            </a:r>
            <a:r>
              <a:rPr lang="en-US" sz="2100" dirty="0" err="1">
                <a:solidFill>
                  <a:srgbClr val="FFFFFF"/>
                </a:solidFill>
                <a:latin typeface="Montserrat"/>
              </a:rPr>
              <a:t>Waitaha</a:t>
            </a:r>
            <a:r>
              <a:rPr lang="en-US" sz="2100" dirty="0">
                <a:solidFill>
                  <a:srgbClr val="FFFFFF"/>
                </a:solidFill>
                <a:latin typeface="Montserrat"/>
              </a:rPr>
              <a:t> applied their names and mythological traditions to the landscape.</a:t>
            </a:r>
          </a:p>
          <a:p>
            <a:pPr algn="just">
              <a:lnSpc>
                <a:spcPts val="4199"/>
              </a:lnSpc>
            </a:pPr>
            <a:endParaRPr lang="en-US" sz="2100" dirty="0">
              <a:solidFill>
                <a:srgbClr val="FFFFFF"/>
              </a:solidFill>
              <a:latin typeface="Montserrat"/>
            </a:endParaRPr>
          </a:p>
          <a:p>
            <a:pPr marL="453390" lvl="1" indent="-226695" algn="just">
              <a:lnSpc>
                <a:spcPts val="4199"/>
              </a:lnSpc>
              <a:buFont typeface="Arial"/>
              <a:buChar char="•"/>
            </a:pPr>
            <a:r>
              <a:rPr lang="en-US" sz="2100" dirty="0">
                <a:solidFill>
                  <a:srgbClr val="FFFFFF"/>
                </a:solidFill>
                <a:latin typeface="Montserrat"/>
              </a:rPr>
              <a:t>Resources sought included eel, </a:t>
            </a:r>
            <a:r>
              <a:rPr lang="en-US" sz="2100" dirty="0" err="1">
                <a:solidFill>
                  <a:srgbClr val="FFFFFF"/>
                </a:solidFill>
                <a:latin typeface="Montserrat"/>
              </a:rPr>
              <a:t>kanakana</a:t>
            </a:r>
            <a:r>
              <a:rPr lang="en-US" sz="2100" dirty="0">
                <a:solidFill>
                  <a:srgbClr val="FFFFFF"/>
                </a:solidFill>
                <a:latin typeface="Montserrat"/>
              </a:rPr>
              <a:t>, </a:t>
            </a:r>
            <a:r>
              <a:rPr lang="en-US" sz="2100" dirty="0" err="1">
                <a:solidFill>
                  <a:srgbClr val="FFFFFF"/>
                </a:solidFill>
                <a:latin typeface="Montserrat"/>
              </a:rPr>
              <a:t>kiore</a:t>
            </a:r>
            <a:r>
              <a:rPr lang="en-US" sz="2100" dirty="0">
                <a:solidFill>
                  <a:srgbClr val="FFFFFF"/>
                </a:solidFill>
                <a:latin typeface="Montserrat"/>
              </a:rPr>
              <a:t>, birds, trees, fern or </a:t>
            </a:r>
            <a:r>
              <a:rPr lang="en-US" sz="2100" dirty="0" err="1">
                <a:solidFill>
                  <a:srgbClr val="FFFFFF"/>
                </a:solidFill>
                <a:latin typeface="Montserrat"/>
              </a:rPr>
              <a:t>tī</a:t>
            </a:r>
            <a:r>
              <a:rPr lang="en-US" sz="2100" dirty="0">
                <a:solidFill>
                  <a:srgbClr val="FFFFFF"/>
                </a:solidFill>
                <a:latin typeface="Montserrat"/>
              </a:rPr>
              <a:t> </a:t>
            </a:r>
            <a:r>
              <a:rPr lang="en-US" sz="2100" dirty="0" err="1">
                <a:solidFill>
                  <a:srgbClr val="FFFFFF"/>
                </a:solidFill>
                <a:latin typeface="Montserrat"/>
              </a:rPr>
              <a:t>kouka</a:t>
            </a:r>
            <a:r>
              <a:rPr lang="en-US" sz="2100" dirty="0">
                <a:solidFill>
                  <a:srgbClr val="FFFFFF"/>
                </a:solidFill>
                <a:latin typeface="Montserrat"/>
              </a:rPr>
              <a:t> patches, flax, </a:t>
            </a:r>
            <a:r>
              <a:rPr lang="en-US" sz="2100" dirty="0" err="1">
                <a:solidFill>
                  <a:srgbClr val="FFFFFF"/>
                </a:solidFill>
                <a:latin typeface="Montserrat"/>
              </a:rPr>
              <a:t>raupō</a:t>
            </a:r>
            <a:r>
              <a:rPr lang="en-US" sz="2100" dirty="0">
                <a:solidFill>
                  <a:srgbClr val="FFFFFF"/>
                </a:solidFill>
                <a:latin typeface="Montserrat"/>
              </a:rPr>
              <a:t>, </a:t>
            </a:r>
            <a:r>
              <a:rPr lang="en-US" sz="2100" dirty="0" err="1">
                <a:solidFill>
                  <a:srgbClr val="FFFFFF"/>
                </a:solidFill>
                <a:latin typeface="Montserrat"/>
              </a:rPr>
              <a:t>taramea</a:t>
            </a:r>
            <a:r>
              <a:rPr lang="en-US" sz="2100" dirty="0">
                <a:solidFill>
                  <a:srgbClr val="FFFFFF"/>
                </a:solidFill>
                <a:latin typeface="Montserrat"/>
              </a:rPr>
              <a:t>, pounamu, schist and </a:t>
            </a:r>
            <a:r>
              <a:rPr lang="en-US" sz="2100" dirty="0" err="1">
                <a:solidFill>
                  <a:srgbClr val="FFFFFF"/>
                </a:solidFill>
                <a:latin typeface="Montserrat"/>
              </a:rPr>
              <a:t>porcellinite</a:t>
            </a:r>
            <a:r>
              <a:rPr lang="en-US" sz="2100" dirty="0">
                <a:solidFill>
                  <a:srgbClr val="FFFFFF"/>
                </a:solidFill>
                <a:latin typeface="Montserrat"/>
              </a:rPr>
              <a:t>. </a:t>
            </a:r>
          </a:p>
          <a:p>
            <a:pPr algn="just">
              <a:lnSpc>
                <a:spcPts val="4199"/>
              </a:lnSpc>
            </a:pPr>
            <a:endParaRPr lang="en-US" sz="2100" dirty="0">
              <a:solidFill>
                <a:srgbClr val="FFFFFF"/>
              </a:solidFill>
              <a:latin typeface="Montserrat"/>
            </a:endParaRPr>
          </a:p>
          <a:p>
            <a:pPr marL="453390" lvl="1" indent="-226695" algn="just">
              <a:lnSpc>
                <a:spcPts val="4199"/>
              </a:lnSpc>
              <a:buFont typeface="Arial"/>
              <a:buChar char="•"/>
            </a:pPr>
            <a:r>
              <a:rPr lang="en-US" sz="2099" dirty="0">
                <a:solidFill>
                  <a:srgbClr val="FFFFFF"/>
                </a:solidFill>
                <a:latin typeface="Montserrat"/>
              </a:rPr>
              <a:t>When the</a:t>
            </a:r>
            <a:r>
              <a:rPr lang="en-US" sz="2100" dirty="0">
                <a:solidFill>
                  <a:srgbClr val="FFFFFF"/>
                </a:solidFill>
                <a:latin typeface="Montserrat"/>
              </a:rPr>
              <a:t> moa were abundant, extended inland summer visits took place. Whanau traversed to all parts of the district to find stones, plants and other resources  which were adapted for use.</a:t>
            </a:r>
          </a:p>
          <a:p>
            <a:pPr algn="just">
              <a:lnSpc>
                <a:spcPts val="4199"/>
              </a:lnSpc>
            </a:pPr>
            <a:endParaRPr lang="en-US" sz="2100" dirty="0">
              <a:solidFill>
                <a:srgbClr val="FFFFFF"/>
              </a:solidFill>
              <a:latin typeface="Montserrat"/>
            </a:endParaRPr>
          </a:p>
          <a:p>
            <a:pPr marL="453390" lvl="1" indent="-226695" algn="just">
              <a:lnSpc>
                <a:spcPts val="4200"/>
              </a:lnSpc>
              <a:buFont typeface="Arial"/>
              <a:buChar char="•"/>
            </a:pPr>
            <a:r>
              <a:rPr lang="en-US" sz="2100" dirty="0">
                <a:solidFill>
                  <a:srgbClr val="FFFFFF"/>
                </a:solidFill>
                <a:latin typeface="Montserrat"/>
              </a:rPr>
              <a:t>As autumn drew on, inland hunting groups returned to coastal villages, carrying their kits of preserved food, dried moa, stone materials and materials such as mountain daisy, leaves and lacebark.</a:t>
            </a:r>
          </a:p>
        </p:txBody>
      </p:sp>
      <p:sp>
        <p:nvSpPr>
          <p:cNvPr id="4" name="TextBox 4"/>
          <p:cNvSpPr txBox="1"/>
          <p:nvPr/>
        </p:nvSpPr>
        <p:spPr>
          <a:xfrm>
            <a:off x="11908208" y="710771"/>
            <a:ext cx="5479168" cy="968670"/>
          </a:xfrm>
          <a:prstGeom prst="rect">
            <a:avLst/>
          </a:prstGeom>
        </p:spPr>
        <p:txBody>
          <a:bodyPr lIns="0" tIns="0" rIns="0" bIns="0" rtlCol="0" anchor="t">
            <a:spAutoFit/>
          </a:bodyPr>
          <a:lstStyle/>
          <a:p>
            <a:pPr algn="r">
              <a:lnSpc>
                <a:spcPts val="7679"/>
              </a:lnSpc>
            </a:pPr>
            <a:r>
              <a:rPr lang="en-US" sz="6399">
                <a:solidFill>
                  <a:srgbClr val="FFFFFF"/>
                </a:solidFill>
                <a:latin typeface="Montserrat Extra-Bold"/>
              </a:rPr>
              <a:t>Mahika kai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0042" t="1175" r="39388" b="1620"/>
          <a:stretch>
            <a:fillRect/>
          </a:stretch>
        </p:blipFill>
        <p:spPr>
          <a:xfrm>
            <a:off x="0" y="0"/>
            <a:ext cx="5763488" cy="10287000"/>
          </a:xfrm>
          <a:prstGeom prst="rect">
            <a:avLst/>
          </a:prstGeom>
        </p:spPr>
      </p:pic>
      <p:grpSp>
        <p:nvGrpSpPr>
          <p:cNvPr id="3" name="Group 3"/>
          <p:cNvGrpSpPr/>
          <p:nvPr/>
        </p:nvGrpSpPr>
        <p:grpSpPr>
          <a:xfrm>
            <a:off x="5990908" y="647700"/>
            <a:ext cx="12297092" cy="9198356"/>
            <a:chOff x="0" y="0"/>
            <a:chExt cx="16396123" cy="12264476"/>
          </a:xfrm>
        </p:grpSpPr>
        <p:sp>
          <p:nvSpPr>
            <p:cNvPr id="4" name="TextBox 4"/>
            <p:cNvSpPr txBox="1"/>
            <p:nvPr/>
          </p:nvSpPr>
          <p:spPr>
            <a:xfrm>
              <a:off x="0" y="0"/>
              <a:ext cx="16396123" cy="645780"/>
            </a:xfrm>
            <a:prstGeom prst="rect">
              <a:avLst/>
            </a:prstGeom>
          </p:spPr>
          <p:txBody>
            <a:bodyPr lIns="0" tIns="0" rIns="0" bIns="0" rtlCol="0" anchor="t">
              <a:spAutoFit/>
            </a:bodyPr>
            <a:lstStyle/>
            <a:p>
              <a:pPr>
                <a:lnSpc>
                  <a:spcPts val="3839"/>
                </a:lnSpc>
              </a:pPr>
              <a:r>
                <a:rPr lang="en-US" sz="3199">
                  <a:solidFill>
                    <a:srgbClr val="4E518D"/>
                  </a:solidFill>
                  <a:latin typeface="Montserrat Extra-Bold"/>
                </a:rPr>
                <a:t>Na Te Timatanga Me Te Waiatatanga Mai o Te Atua </a:t>
              </a:r>
            </a:p>
          </p:txBody>
        </p:sp>
        <p:sp>
          <p:nvSpPr>
            <p:cNvPr id="5" name="TextBox 5"/>
            <p:cNvSpPr txBox="1"/>
            <p:nvPr/>
          </p:nvSpPr>
          <p:spPr>
            <a:xfrm>
              <a:off x="0" y="1117321"/>
              <a:ext cx="16396123" cy="11147155"/>
            </a:xfrm>
            <a:prstGeom prst="rect">
              <a:avLst/>
            </a:prstGeom>
          </p:spPr>
          <p:txBody>
            <a:bodyPr lIns="0" tIns="0" rIns="0" bIns="0" rtlCol="0" anchor="t">
              <a:spAutoFit/>
            </a:bodyPr>
            <a:lstStyle/>
            <a:p>
              <a:pPr>
                <a:lnSpc>
                  <a:spcPts val="4691"/>
                </a:lnSpc>
              </a:pPr>
              <a:r>
                <a:rPr lang="en-US" sz="2300" dirty="0">
                  <a:solidFill>
                    <a:srgbClr val="2C453E"/>
                  </a:solidFill>
                  <a:latin typeface="Montserrat"/>
                </a:rPr>
                <a:t>(The beginning of the singing of the Atua is with Te Po, 'The night')</a:t>
              </a:r>
            </a:p>
            <a:p>
              <a:pPr>
                <a:lnSpc>
                  <a:spcPts val="4691"/>
                </a:lnSpc>
              </a:pPr>
              <a:r>
                <a:rPr lang="en-US" sz="2299" dirty="0">
                  <a:solidFill>
                    <a:srgbClr val="2C453E"/>
                  </a:solidFill>
                  <a:latin typeface="Montserrat"/>
                </a:rPr>
                <a:t>Te </a:t>
              </a:r>
              <a:r>
                <a:rPr lang="en-US" sz="2299" dirty="0" err="1">
                  <a:solidFill>
                    <a:srgbClr val="2C453E"/>
                  </a:solidFill>
                  <a:latin typeface="Montserrat"/>
                </a:rPr>
                <a:t>Waiatatanga</a:t>
              </a:r>
              <a:r>
                <a:rPr lang="en-US" sz="2299" dirty="0">
                  <a:solidFill>
                    <a:srgbClr val="2C453E"/>
                  </a:solidFill>
                  <a:latin typeface="Montserrat"/>
                </a:rPr>
                <a:t> </a:t>
              </a:r>
              <a:r>
                <a:rPr lang="en-US" sz="2299" dirty="0" err="1">
                  <a:solidFill>
                    <a:srgbClr val="2C453E"/>
                  </a:solidFill>
                  <a:latin typeface="Montserrat"/>
                </a:rPr>
                <a:t>mai</a:t>
              </a:r>
              <a:r>
                <a:rPr lang="en-US" sz="2299" dirty="0">
                  <a:solidFill>
                    <a:srgbClr val="2C453E"/>
                  </a:solidFill>
                  <a:latin typeface="Montserrat"/>
                </a:rPr>
                <a:t> o Te Atua</a:t>
              </a:r>
            </a:p>
            <a:p>
              <a:pPr>
                <a:lnSpc>
                  <a:spcPts val="4691"/>
                </a:lnSpc>
              </a:pPr>
              <a:r>
                <a:rPr lang="en-US" sz="2299" dirty="0">
                  <a:solidFill>
                    <a:srgbClr val="2C453E"/>
                  </a:solidFill>
                  <a:latin typeface="Montserrat"/>
                </a:rPr>
                <a:t>Te </a:t>
              </a:r>
              <a:r>
                <a:rPr lang="en-US" sz="2299" dirty="0" err="1">
                  <a:solidFill>
                    <a:srgbClr val="2C453E"/>
                  </a:solidFill>
                  <a:latin typeface="Montserrat"/>
                </a:rPr>
                <a:t>Pō</a:t>
              </a:r>
              <a:r>
                <a:rPr lang="en-US" sz="2299" dirty="0">
                  <a:solidFill>
                    <a:srgbClr val="2C453E"/>
                  </a:solidFill>
                  <a:latin typeface="Montserrat"/>
                </a:rPr>
                <a:t> (The Night)</a:t>
              </a:r>
            </a:p>
            <a:p>
              <a:pPr>
                <a:lnSpc>
                  <a:spcPts val="4691"/>
                </a:lnSpc>
              </a:pPr>
              <a:r>
                <a:rPr lang="en-US" sz="2299" dirty="0">
                  <a:solidFill>
                    <a:srgbClr val="2C453E"/>
                  </a:solidFill>
                  <a:latin typeface="Montserrat"/>
                </a:rPr>
                <a:t>Te </a:t>
              </a:r>
              <a:r>
                <a:rPr lang="en-US" sz="2299" dirty="0" err="1">
                  <a:solidFill>
                    <a:srgbClr val="2C453E"/>
                  </a:solidFill>
                  <a:latin typeface="Montserrat"/>
                </a:rPr>
                <a:t>Ao</a:t>
              </a:r>
              <a:r>
                <a:rPr lang="en-US" sz="2299" dirty="0">
                  <a:solidFill>
                    <a:srgbClr val="2C453E"/>
                  </a:solidFill>
                  <a:latin typeface="Montserrat"/>
                </a:rPr>
                <a:t> (The Day) </a:t>
              </a:r>
            </a:p>
            <a:p>
              <a:pPr>
                <a:lnSpc>
                  <a:spcPts val="4691"/>
                </a:lnSpc>
              </a:pPr>
              <a:r>
                <a:rPr lang="en-US" sz="2299" dirty="0">
                  <a:solidFill>
                    <a:srgbClr val="2C453E"/>
                  </a:solidFill>
                  <a:latin typeface="Montserrat"/>
                </a:rPr>
                <a:t>Te </a:t>
              </a:r>
              <a:r>
                <a:rPr lang="en-US" sz="2299" dirty="0" err="1">
                  <a:solidFill>
                    <a:srgbClr val="2C453E"/>
                  </a:solidFill>
                  <a:latin typeface="Montserrat"/>
                </a:rPr>
                <a:t>Aomarama</a:t>
              </a:r>
              <a:r>
                <a:rPr lang="en-US" sz="2299" dirty="0">
                  <a:solidFill>
                    <a:srgbClr val="2C453E"/>
                  </a:solidFill>
                  <a:latin typeface="Montserrat"/>
                </a:rPr>
                <a:t> (The Bright Day)</a:t>
              </a:r>
            </a:p>
            <a:p>
              <a:pPr>
                <a:lnSpc>
                  <a:spcPts val="4691"/>
                </a:lnSpc>
              </a:pPr>
              <a:r>
                <a:rPr lang="en-US" sz="2299" dirty="0">
                  <a:solidFill>
                    <a:srgbClr val="2C453E"/>
                  </a:solidFill>
                  <a:latin typeface="Montserrat"/>
                </a:rPr>
                <a:t>Te </a:t>
              </a:r>
              <a:r>
                <a:rPr lang="en-US" sz="2299" dirty="0" err="1">
                  <a:solidFill>
                    <a:srgbClr val="2C453E"/>
                  </a:solidFill>
                  <a:latin typeface="Montserrat"/>
                </a:rPr>
                <a:t>Aotūroa</a:t>
              </a:r>
              <a:r>
                <a:rPr lang="en-US" sz="2299" dirty="0">
                  <a:solidFill>
                    <a:srgbClr val="2C453E"/>
                  </a:solidFill>
                  <a:latin typeface="Montserrat"/>
                </a:rPr>
                <a:t> (The Long-standing Day)</a:t>
              </a:r>
            </a:p>
            <a:p>
              <a:pPr>
                <a:lnSpc>
                  <a:spcPts val="4691"/>
                </a:lnSpc>
              </a:pPr>
              <a:r>
                <a:rPr lang="en-US" sz="2299" dirty="0">
                  <a:solidFill>
                    <a:srgbClr val="2C453E"/>
                  </a:solidFill>
                  <a:latin typeface="Montserrat"/>
                </a:rPr>
                <a:t>Te </a:t>
              </a:r>
              <a:r>
                <a:rPr lang="en-US" sz="2299" dirty="0" err="1">
                  <a:solidFill>
                    <a:srgbClr val="2C453E"/>
                  </a:solidFill>
                  <a:latin typeface="Montserrat"/>
                </a:rPr>
                <a:t>Koretewhiwhia</a:t>
              </a:r>
              <a:r>
                <a:rPr lang="en-US" sz="2299" dirty="0">
                  <a:solidFill>
                    <a:srgbClr val="2C453E"/>
                  </a:solidFill>
                  <a:latin typeface="Montserrat"/>
                </a:rPr>
                <a:t> (The Unattainable Void)</a:t>
              </a:r>
            </a:p>
            <a:p>
              <a:pPr>
                <a:lnSpc>
                  <a:spcPts val="4691"/>
                </a:lnSpc>
              </a:pPr>
              <a:r>
                <a:rPr lang="en-US" sz="2299" dirty="0">
                  <a:solidFill>
                    <a:srgbClr val="2C453E"/>
                  </a:solidFill>
                  <a:latin typeface="Montserrat"/>
                </a:rPr>
                <a:t>Te </a:t>
              </a:r>
              <a:r>
                <a:rPr lang="en-US" sz="2299" dirty="0" err="1">
                  <a:solidFill>
                    <a:srgbClr val="2C453E"/>
                  </a:solidFill>
                  <a:latin typeface="Montserrat"/>
                </a:rPr>
                <a:t>Koreterawea</a:t>
              </a:r>
              <a:r>
                <a:rPr lang="en-US" sz="2299" dirty="0">
                  <a:solidFill>
                    <a:srgbClr val="2C453E"/>
                  </a:solidFill>
                  <a:latin typeface="Montserrat"/>
                </a:rPr>
                <a:t> (The Intangible Void)</a:t>
              </a:r>
            </a:p>
            <a:p>
              <a:pPr>
                <a:lnSpc>
                  <a:spcPts val="4691"/>
                </a:lnSpc>
              </a:pPr>
              <a:r>
                <a:rPr lang="en-US" sz="2299" dirty="0">
                  <a:solidFill>
                    <a:srgbClr val="2C453E"/>
                  </a:solidFill>
                  <a:latin typeface="Montserrat"/>
                </a:rPr>
                <a:t>Te </a:t>
              </a:r>
              <a:r>
                <a:rPr lang="en-US" sz="2299" dirty="0" err="1">
                  <a:solidFill>
                    <a:srgbClr val="2C453E"/>
                  </a:solidFill>
                  <a:latin typeface="Montserrat"/>
                </a:rPr>
                <a:t>Koretetamaua</a:t>
              </a:r>
              <a:r>
                <a:rPr lang="en-US" sz="2299" dirty="0">
                  <a:solidFill>
                    <a:srgbClr val="2C453E"/>
                  </a:solidFill>
                  <a:latin typeface="Montserrat"/>
                </a:rPr>
                <a:t> (The Unstable Void)</a:t>
              </a:r>
            </a:p>
            <a:p>
              <a:pPr>
                <a:lnSpc>
                  <a:spcPts val="4691"/>
                </a:lnSpc>
              </a:pPr>
              <a:r>
                <a:rPr lang="en-US" sz="2299" dirty="0">
                  <a:solidFill>
                    <a:srgbClr val="2C453E"/>
                  </a:solidFill>
                  <a:latin typeface="Montserrat"/>
                </a:rPr>
                <a:t>Te </a:t>
              </a:r>
              <a:r>
                <a:rPr lang="en-US" sz="2299" dirty="0" err="1">
                  <a:solidFill>
                    <a:srgbClr val="2C453E"/>
                  </a:solidFill>
                  <a:latin typeface="Montserrat"/>
                </a:rPr>
                <a:t>Korematua</a:t>
              </a:r>
              <a:r>
                <a:rPr lang="en-US" sz="2299" dirty="0">
                  <a:solidFill>
                    <a:srgbClr val="2C453E"/>
                  </a:solidFill>
                  <a:latin typeface="Montserrat"/>
                </a:rPr>
                <a:t> (The Parentless)</a:t>
              </a:r>
            </a:p>
            <a:p>
              <a:pPr>
                <a:lnSpc>
                  <a:spcPts val="4691"/>
                </a:lnSpc>
              </a:pPr>
              <a:r>
                <a:rPr lang="en-US" sz="2299" dirty="0">
                  <a:solidFill>
                    <a:srgbClr val="2C453E"/>
                  </a:solidFill>
                  <a:latin typeface="Montserrat"/>
                </a:rPr>
                <a:t>Te </a:t>
              </a:r>
              <a:r>
                <a:rPr lang="en-US" sz="2299" dirty="0" err="1">
                  <a:solidFill>
                    <a:srgbClr val="2C453E"/>
                  </a:solidFill>
                  <a:latin typeface="Montserrat"/>
                </a:rPr>
                <a:t>Maku</a:t>
              </a:r>
              <a:r>
                <a:rPr lang="en-US" sz="2299" dirty="0">
                  <a:solidFill>
                    <a:srgbClr val="2C453E"/>
                  </a:solidFill>
                  <a:latin typeface="Montserrat"/>
                </a:rPr>
                <a:t> (The Damp), who couple with </a:t>
              </a:r>
              <a:r>
                <a:rPr lang="en-US" sz="2299" dirty="0" err="1">
                  <a:solidFill>
                    <a:srgbClr val="2C453E"/>
                  </a:solidFill>
                  <a:latin typeface="Montserrat"/>
                </a:rPr>
                <a:t>Mahoranuiatea</a:t>
              </a:r>
              <a:r>
                <a:rPr lang="en-US" sz="2299" dirty="0">
                  <a:solidFill>
                    <a:srgbClr val="2C453E"/>
                  </a:solidFill>
                  <a:latin typeface="Montserrat"/>
                </a:rPr>
                <a:t>, and </a:t>
              </a:r>
              <a:r>
                <a:rPr lang="en-US" sz="2299" dirty="0" err="1">
                  <a:solidFill>
                    <a:srgbClr val="2C453E"/>
                  </a:solidFill>
                  <a:latin typeface="Montserrat"/>
                </a:rPr>
                <a:t>Raki</a:t>
              </a:r>
              <a:r>
                <a:rPr lang="en-US" sz="2299" dirty="0">
                  <a:solidFill>
                    <a:srgbClr val="2C453E"/>
                  </a:solidFill>
                  <a:latin typeface="Montserrat"/>
                </a:rPr>
                <a:t> (The Sky) was born</a:t>
              </a:r>
            </a:p>
            <a:p>
              <a:pPr>
                <a:lnSpc>
                  <a:spcPts val="4691"/>
                </a:lnSpc>
              </a:pPr>
              <a:r>
                <a:rPr lang="en-US" sz="2299" dirty="0">
                  <a:solidFill>
                    <a:srgbClr val="2C453E"/>
                  </a:solidFill>
                  <a:latin typeface="Montserrat"/>
                </a:rPr>
                <a:t>Ka Puta ko </a:t>
              </a:r>
              <a:r>
                <a:rPr lang="en-US" sz="2299" dirty="0" err="1">
                  <a:solidFill>
                    <a:srgbClr val="2C453E"/>
                  </a:solidFill>
                  <a:latin typeface="Montserrat"/>
                </a:rPr>
                <a:t>Raki</a:t>
              </a:r>
              <a:r>
                <a:rPr lang="en-US" sz="2299" dirty="0">
                  <a:solidFill>
                    <a:srgbClr val="2C453E"/>
                  </a:solidFill>
                  <a:latin typeface="Montserrat"/>
                </a:rPr>
                <a:t> </a:t>
              </a:r>
            </a:p>
            <a:p>
              <a:pPr>
                <a:lnSpc>
                  <a:spcPts val="4691"/>
                </a:lnSpc>
              </a:pPr>
              <a:r>
                <a:rPr lang="en-US" sz="2299" dirty="0" err="1">
                  <a:solidFill>
                    <a:srgbClr val="2C453E"/>
                  </a:solidFill>
                  <a:latin typeface="Montserrat"/>
                </a:rPr>
                <a:t>Tuatahi</a:t>
              </a:r>
              <a:r>
                <a:rPr lang="en-US" sz="2299" dirty="0">
                  <a:solidFill>
                    <a:srgbClr val="2C453E"/>
                  </a:solidFill>
                  <a:latin typeface="Montserrat"/>
                </a:rPr>
                <a:t> e </a:t>
              </a:r>
              <a:r>
                <a:rPr lang="en-US" sz="2299" dirty="0" err="1">
                  <a:solidFill>
                    <a:srgbClr val="2C453E"/>
                  </a:solidFill>
                  <a:latin typeface="Montserrat"/>
                </a:rPr>
                <a:t>moe</a:t>
              </a:r>
              <a:r>
                <a:rPr lang="en-US" sz="2299" dirty="0">
                  <a:solidFill>
                    <a:srgbClr val="2C453E"/>
                  </a:solidFill>
                  <a:latin typeface="Montserrat"/>
                </a:rPr>
                <a:t> ana </a:t>
              </a:r>
              <a:r>
                <a:rPr lang="en-US" sz="2299" dirty="0" err="1">
                  <a:solidFill>
                    <a:srgbClr val="2C453E"/>
                  </a:solidFill>
                  <a:latin typeface="Montserrat"/>
                </a:rPr>
                <a:t>Raki</a:t>
              </a:r>
              <a:r>
                <a:rPr lang="en-US" sz="2299" dirty="0">
                  <a:solidFill>
                    <a:srgbClr val="2C453E"/>
                  </a:solidFill>
                  <a:latin typeface="Montserrat"/>
                </a:rPr>
                <a:t> </a:t>
              </a:r>
              <a:r>
                <a:rPr lang="en-US" sz="2299" dirty="0" err="1">
                  <a:solidFill>
                    <a:srgbClr val="2C453E"/>
                  </a:solidFill>
                  <a:latin typeface="Montserrat"/>
                </a:rPr>
                <a:t>i</a:t>
              </a:r>
              <a:r>
                <a:rPr lang="en-US" sz="2299" dirty="0">
                  <a:solidFill>
                    <a:srgbClr val="2C453E"/>
                  </a:solidFill>
                  <a:latin typeface="Montserrat"/>
                </a:rPr>
                <a:t> </a:t>
              </a:r>
              <a:r>
                <a:rPr lang="en-US" sz="2299" dirty="0" err="1">
                  <a:solidFill>
                    <a:srgbClr val="2C453E"/>
                  </a:solidFill>
                  <a:latin typeface="Montserrat"/>
                </a:rPr>
                <a:t>Pokoharua</a:t>
              </a:r>
              <a:r>
                <a:rPr lang="en-US" sz="2299" dirty="0">
                  <a:solidFill>
                    <a:srgbClr val="2C453E"/>
                  </a:solidFill>
                  <a:latin typeface="Montserrat"/>
                </a:rPr>
                <a:t>-</a:t>
              </a:r>
              <a:r>
                <a:rPr lang="en-US" sz="2299" dirty="0" err="1">
                  <a:solidFill>
                    <a:srgbClr val="2C453E"/>
                  </a:solidFill>
                  <a:latin typeface="Montserrat"/>
                </a:rPr>
                <a:t>i</a:t>
              </a:r>
              <a:r>
                <a:rPr lang="en-US" sz="2299" dirty="0">
                  <a:solidFill>
                    <a:srgbClr val="2C453E"/>
                  </a:solidFill>
                  <a:latin typeface="Montserrat"/>
                </a:rPr>
                <a:t>-</a:t>
              </a:r>
              <a:r>
                <a:rPr lang="en-US" sz="2299" dirty="0" err="1">
                  <a:solidFill>
                    <a:srgbClr val="2C453E"/>
                  </a:solidFill>
                  <a:latin typeface="Montserrat"/>
                </a:rPr>
                <a:t>te</a:t>
              </a:r>
              <a:r>
                <a:rPr lang="en-US" sz="2299" dirty="0">
                  <a:solidFill>
                    <a:srgbClr val="2C453E"/>
                  </a:solidFill>
                  <a:latin typeface="Montserrat"/>
                </a:rPr>
                <a:t>-Po</a:t>
              </a:r>
            </a:p>
            <a:p>
              <a:pPr>
                <a:lnSpc>
                  <a:spcPts val="4692"/>
                </a:lnSpc>
              </a:pPr>
              <a:r>
                <a:rPr lang="en-US" sz="2299" dirty="0" err="1">
                  <a:solidFill>
                    <a:srgbClr val="2C453E"/>
                  </a:solidFill>
                  <a:latin typeface="Montserrat"/>
                </a:rPr>
                <a:t>Tuarua</a:t>
              </a:r>
              <a:r>
                <a:rPr lang="en-US" sz="2299" dirty="0">
                  <a:solidFill>
                    <a:srgbClr val="2C453E"/>
                  </a:solidFill>
                  <a:latin typeface="Montserrat"/>
                </a:rPr>
                <a:t> e </a:t>
              </a:r>
              <a:r>
                <a:rPr lang="en-US" sz="2299" dirty="0" err="1">
                  <a:solidFill>
                    <a:srgbClr val="2C453E"/>
                  </a:solidFill>
                  <a:latin typeface="Montserrat"/>
                </a:rPr>
                <a:t>moe</a:t>
              </a:r>
              <a:r>
                <a:rPr lang="en-US" sz="2299" dirty="0">
                  <a:solidFill>
                    <a:srgbClr val="2C453E"/>
                  </a:solidFill>
                  <a:latin typeface="Montserrat"/>
                </a:rPr>
                <a:t> ana </a:t>
              </a:r>
              <a:r>
                <a:rPr lang="en-US" sz="2299" dirty="0" err="1">
                  <a:solidFill>
                    <a:srgbClr val="2C453E"/>
                  </a:solidFill>
                  <a:latin typeface="Montserrat"/>
                </a:rPr>
                <a:t>Papatūānuku</a:t>
              </a:r>
              <a:r>
                <a:rPr lang="en-US" sz="2299" dirty="0">
                  <a:solidFill>
                    <a:srgbClr val="2C453E"/>
                  </a:solidFill>
                  <a:latin typeface="Montserrat"/>
                </a:rPr>
                <a:t>....</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C453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626" y="3876678"/>
            <a:ext cx="6410348" cy="6410322"/>
            <a:chOff x="0" y="0"/>
            <a:chExt cx="6350000" cy="6349975"/>
          </a:xfrm>
        </p:grpSpPr>
        <p:sp>
          <p:nvSpPr>
            <p:cNvPr id="3" name="Freeform 3"/>
            <p:cNvSpPr/>
            <p:nvPr/>
          </p:nvSpPr>
          <p:spPr>
            <a:xfrm>
              <a:off x="0" y="0"/>
              <a:ext cx="6350000" cy="6349974"/>
            </a:xfrm>
            <a:prstGeom prst="flowChartDelay">
              <a:avLst/>
            </a:prstGeom>
            <a:blipFill>
              <a:blip r:embed="rId2">
                <a:alphaModFix amt="50000"/>
              </a:blip>
              <a:stretch>
                <a:fillRect l="-33332"/>
              </a:stretch>
            </a:blipFill>
          </p:spPr>
        </p:sp>
      </p:grpSp>
      <p:sp>
        <p:nvSpPr>
          <p:cNvPr id="4" name="TextBox 4"/>
          <p:cNvSpPr txBox="1"/>
          <p:nvPr/>
        </p:nvSpPr>
        <p:spPr>
          <a:xfrm>
            <a:off x="530395" y="1534867"/>
            <a:ext cx="17227211" cy="7875082"/>
          </a:xfrm>
          <a:prstGeom prst="rect">
            <a:avLst/>
          </a:prstGeom>
        </p:spPr>
        <p:txBody>
          <a:bodyPr lIns="0" tIns="0" rIns="0" bIns="0" rtlCol="0" anchor="t">
            <a:spAutoFit/>
          </a:bodyPr>
          <a:lstStyle/>
          <a:p>
            <a:pPr marL="453390" lvl="1" indent="-226695" algn="just">
              <a:lnSpc>
                <a:spcPts val="5249"/>
              </a:lnSpc>
              <a:buFont typeface="Arial"/>
              <a:buChar char="•"/>
            </a:pPr>
            <a:r>
              <a:rPr lang="en-US" sz="2100" dirty="0">
                <a:solidFill>
                  <a:srgbClr val="FFFFFF"/>
                </a:solidFill>
                <a:latin typeface="Montserrat"/>
              </a:rPr>
              <a:t>In 1836 the </a:t>
            </a:r>
            <a:r>
              <a:rPr lang="en-US" sz="2100" dirty="0" err="1">
                <a:solidFill>
                  <a:srgbClr val="FFFFFF"/>
                </a:solidFill>
                <a:latin typeface="Montserrat"/>
              </a:rPr>
              <a:t>Ngāti</a:t>
            </a:r>
            <a:r>
              <a:rPr lang="en-US" sz="2100" dirty="0">
                <a:solidFill>
                  <a:srgbClr val="FFFFFF"/>
                </a:solidFill>
                <a:latin typeface="Montserrat"/>
              </a:rPr>
              <a:t> </a:t>
            </a:r>
            <a:r>
              <a:rPr lang="en-US" sz="2100" dirty="0" err="1">
                <a:solidFill>
                  <a:srgbClr val="FFFFFF"/>
                </a:solidFill>
                <a:latin typeface="Montserrat"/>
              </a:rPr>
              <a:t>Tama</a:t>
            </a:r>
            <a:r>
              <a:rPr lang="en-US" sz="2100" dirty="0">
                <a:solidFill>
                  <a:srgbClr val="FFFFFF"/>
                </a:solidFill>
                <a:latin typeface="Montserrat"/>
              </a:rPr>
              <a:t> chief Te </a:t>
            </a:r>
            <a:r>
              <a:rPr lang="en-US" sz="2100" dirty="0" err="1">
                <a:solidFill>
                  <a:srgbClr val="FFFFFF"/>
                </a:solidFill>
                <a:latin typeface="Montserrat"/>
              </a:rPr>
              <a:t>Puoho</a:t>
            </a:r>
            <a:r>
              <a:rPr lang="en-US" sz="2100" dirty="0">
                <a:solidFill>
                  <a:srgbClr val="FFFFFF"/>
                </a:solidFill>
                <a:latin typeface="Montserrat"/>
              </a:rPr>
              <a:t> and a </a:t>
            </a:r>
            <a:r>
              <a:rPr lang="en-US" sz="2100" dirty="0" err="1">
                <a:solidFill>
                  <a:srgbClr val="FFFFFF"/>
                </a:solidFill>
                <a:latin typeface="Montserrat"/>
              </a:rPr>
              <a:t>taua</a:t>
            </a:r>
            <a:r>
              <a:rPr lang="en-US" sz="2100" dirty="0">
                <a:solidFill>
                  <a:srgbClr val="FFFFFF"/>
                </a:solidFill>
                <a:latin typeface="Montserrat"/>
              </a:rPr>
              <a:t> of about 50 warriors, travelling from Nelson down the West Coast, entered Otago through the </a:t>
            </a:r>
            <a:r>
              <a:rPr lang="en-US" sz="2100" dirty="0" err="1">
                <a:solidFill>
                  <a:srgbClr val="FFFFFF"/>
                </a:solidFill>
                <a:latin typeface="Montserrat"/>
              </a:rPr>
              <a:t>Haast</a:t>
            </a:r>
            <a:r>
              <a:rPr lang="en-US" sz="2100" dirty="0">
                <a:solidFill>
                  <a:srgbClr val="FFFFFF"/>
                </a:solidFill>
                <a:latin typeface="Montserrat"/>
              </a:rPr>
              <a:t> Pass, with the purpose of attacking Kāi Tahu in their southern </a:t>
            </a:r>
            <a:r>
              <a:rPr lang="en-US" sz="2100" dirty="0" err="1">
                <a:solidFill>
                  <a:srgbClr val="FFFFFF"/>
                </a:solidFill>
                <a:latin typeface="Montserrat"/>
              </a:rPr>
              <a:t>stonghold</a:t>
            </a:r>
            <a:r>
              <a:rPr lang="en-US" sz="2100" dirty="0">
                <a:solidFill>
                  <a:srgbClr val="FFFFFF"/>
                </a:solidFill>
                <a:latin typeface="Montserrat"/>
              </a:rPr>
              <a:t>.</a:t>
            </a:r>
          </a:p>
          <a:p>
            <a:pPr marL="453390" lvl="1" indent="-226695" algn="just">
              <a:lnSpc>
                <a:spcPts val="5249"/>
              </a:lnSpc>
              <a:buFont typeface="Arial"/>
              <a:buChar char="•"/>
            </a:pPr>
            <a:r>
              <a:rPr lang="en-US" sz="2100" dirty="0">
                <a:solidFill>
                  <a:srgbClr val="FFFFFF"/>
                </a:solidFill>
                <a:latin typeface="Montserrat"/>
              </a:rPr>
              <a:t>At </a:t>
            </a:r>
            <a:r>
              <a:rPr lang="en-US" sz="2100" dirty="0" err="1">
                <a:solidFill>
                  <a:srgbClr val="FFFFFF"/>
                </a:solidFill>
                <a:latin typeface="Montserrat"/>
              </a:rPr>
              <a:t>Makarore</a:t>
            </a:r>
            <a:r>
              <a:rPr lang="en-US" sz="2100" dirty="0">
                <a:solidFill>
                  <a:srgbClr val="FFFFFF"/>
                </a:solidFill>
                <a:latin typeface="Montserrat"/>
              </a:rPr>
              <a:t> </a:t>
            </a:r>
            <a:r>
              <a:rPr lang="en-US" sz="2099" dirty="0">
                <a:solidFill>
                  <a:srgbClr val="FFFFFF"/>
                </a:solidFill>
                <a:latin typeface="Montserrat"/>
              </a:rPr>
              <a:t>a h</a:t>
            </a:r>
            <a:r>
              <a:rPr lang="en-US" sz="2100" dirty="0">
                <a:solidFill>
                  <a:srgbClr val="FFFFFF"/>
                </a:solidFill>
                <a:latin typeface="Montserrat"/>
              </a:rPr>
              <a:t>unting group of nine people were surprised and taken prisoner, two children </a:t>
            </a:r>
            <a:r>
              <a:rPr lang="en-US" sz="2099" dirty="0">
                <a:solidFill>
                  <a:srgbClr val="FFFFFF"/>
                </a:solidFill>
                <a:latin typeface="Montserrat"/>
              </a:rPr>
              <a:t>w</a:t>
            </a:r>
            <a:r>
              <a:rPr lang="en-US" sz="2100" dirty="0">
                <a:solidFill>
                  <a:srgbClr val="FFFFFF"/>
                </a:solidFill>
                <a:latin typeface="Montserrat"/>
              </a:rPr>
              <a:t>ere killed.</a:t>
            </a:r>
          </a:p>
          <a:p>
            <a:pPr marL="453390" lvl="1" indent="-226695" algn="just">
              <a:lnSpc>
                <a:spcPts val="5249"/>
              </a:lnSpc>
              <a:buFont typeface="Arial"/>
              <a:buChar char="•"/>
            </a:pPr>
            <a:r>
              <a:rPr lang="en-US" sz="2100" dirty="0">
                <a:solidFill>
                  <a:srgbClr val="FFFFFF"/>
                </a:solidFill>
                <a:latin typeface="Montserrat"/>
              </a:rPr>
              <a:t>Te </a:t>
            </a:r>
            <a:r>
              <a:rPr lang="en-US" sz="2100" dirty="0" err="1">
                <a:solidFill>
                  <a:srgbClr val="FFFFFF"/>
                </a:solidFill>
                <a:latin typeface="Montserrat"/>
              </a:rPr>
              <a:t>Puoho</a:t>
            </a:r>
            <a:r>
              <a:rPr lang="en-US" sz="2100" dirty="0">
                <a:solidFill>
                  <a:srgbClr val="FFFFFF"/>
                </a:solidFill>
                <a:latin typeface="Montserrat"/>
              </a:rPr>
              <a:t> sent two scouts to </a:t>
            </a:r>
            <a:r>
              <a:rPr lang="en-US" sz="2100" dirty="0" err="1">
                <a:solidFill>
                  <a:srgbClr val="FFFFFF"/>
                </a:solidFill>
                <a:latin typeface="Montserrat"/>
              </a:rPr>
              <a:t>Manawhaia</a:t>
            </a:r>
            <a:r>
              <a:rPr lang="en-US" sz="2100" dirty="0">
                <a:solidFill>
                  <a:srgbClr val="FFFFFF"/>
                </a:solidFill>
                <a:latin typeface="Montserrat"/>
              </a:rPr>
              <a:t> (The Neck), with a prisoner to guide the way. The head man Te </a:t>
            </a:r>
            <a:r>
              <a:rPr lang="en-US" sz="2100" dirty="0" err="1">
                <a:solidFill>
                  <a:srgbClr val="FFFFFF"/>
                </a:solidFill>
                <a:latin typeface="Montserrat"/>
              </a:rPr>
              <a:t>Raki</a:t>
            </a:r>
            <a:r>
              <a:rPr lang="en-US" sz="2100" dirty="0">
                <a:solidFill>
                  <a:srgbClr val="FFFFFF"/>
                </a:solidFill>
                <a:latin typeface="Montserrat"/>
              </a:rPr>
              <a:t> overpowered the scouts.</a:t>
            </a:r>
          </a:p>
          <a:p>
            <a:pPr marL="453390" lvl="1" indent="-226695" algn="just">
              <a:lnSpc>
                <a:spcPts val="5249"/>
              </a:lnSpc>
              <a:buFont typeface="Arial"/>
              <a:buChar char="•"/>
            </a:pPr>
            <a:r>
              <a:rPr lang="en-US" sz="2100" dirty="0">
                <a:solidFill>
                  <a:srgbClr val="FFFFFF"/>
                </a:solidFill>
                <a:latin typeface="Montserrat"/>
              </a:rPr>
              <a:t>Te </a:t>
            </a:r>
            <a:r>
              <a:rPr lang="en-US" sz="2100" dirty="0" err="1">
                <a:solidFill>
                  <a:srgbClr val="FFFFFF"/>
                </a:solidFill>
                <a:latin typeface="Montserrat"/>
              </a:rPr>
              <a:t>Raki</a:t>
            </a:r>
            <a:r>
              <a:rPr lang="en-US" sz="2100" dirty="0">
                <a:solidFill>
                  <a:srgbClr val="FFFFFF"/>
                </a:solidFill>
                <a:latin typeface="Montserrat"/>
              </a:rPr>
              <a:t> then escaped with his party of five people by </a:t>
            </a:r>
            <a:r>
              <a:rPr lang="en-US" sz="2100" dirty="0" err="1">
                <a:solidFill>
                  <a:srgbClr val="FFFFFF"/>
                </a:solidFill>
                <a:latin typeface="Montserrat"/>
              </a:rPr>
              <a:t>mōkihi</a:t>
            </a:r>
            <a:r>
              <a:rPr lang="en-US" sz="2100" dirty="0">
                <a:solidFill>
                  <a:srgbClr val="FFFFFF"/>
                </a:solidFill>
                <a:latin typeface="Montserrat"/>
              </a:rPr>
              <a:t> down Lake </a:t>
            </a:r>
            <a:r>
              <a:rPr lang="en-US" sz="2100" dirty="0" err="1">
                <a:solidFill>
                  <a:srgbClr val="FFFFFF"/>
                </a:solidFill>
                <a:latin typeface="Montserrat"/>
              </a:rPr>
              <a:t>Hawea</a:t>
            </a:r>
            <a:r>
              <a:rPr lang="en-US" sz="2100" dirty="0">
                <a:solidFill>
                  <a:srgbClr val="FFFFFF"/>
                </a:solidFill>
                <a:latin typeface="Montserrat"/>
              </a:rPr>
              <a:t> to alert a group camped at Te </a:t>
            </a:r>
            <a:r>
              <a:rPr lang="en-US" sz="2100" dirty="0" err="1">
                <a:solidFill>
                  <a:srgbClr val="FFFFFF"/>
                </a:solidFill>
                <a:latin typeface="Montserrat"/>
              </a:rPr>
              <a:t>Tawa</a:t>
            </a:r>
            <a:r>
              <a:rPr lang="en-US" sz="2099" dirty="0" err="1">
                <a:solidFill>
                  <a:srgbClr val="FFFFFF"/>
                </a:solidFill>
                <a:latin typeface="Montserrat"/>
              </a:rPr>
              <a:t>ha</a:t>
            </a:r>
            <a:r>
              <a:rPr lang="en-US" sz="2099" dirty="0">
                <a:solidFill>
                  <a:srgbClr val="FFFFFF"/>
                </a:solidFill>
                <a:latin typeface="Montserrat"/>
              </a:rPr>
              <a:t> o </a:t>
            </a:r>
            <a:r>
              <a:rPr lang="en-US" sz="2099" dirty="0" err="1">
                <a:solidFill>
                  <a:srgbClr val="FFFFFF"/>
                </a:solidFill>
                <a:latin typeface="Montserrat"/>
              </a:rPr>
              <a:t>Hāwea</a:t>
            </a:r>
            <a:r>
              <a:rPr lang="en-US" sz="2099" dirty="0">
                <a:solidFill>
                  <a:srgbClr val="FFFFFF"/>
                </a:solidFill>
                <a:latin typeface="Montserrat"/>
              </a:rPr>
              <a:t> (at t</a:t>
            </a:r>
            <a:r>
              <a:rPr lang="en-US" sz="2100" dirty="0">
                <a:solidFill>
                  <a:srgbClr val="FFFFFF"/>
                </a:solidFill>
                <a:latin typeface="Montserrat"/>
              </a:rPr>
              <a:t>he bottom of Lake </a:t>
            </a:r>
            <a:r>
              <a:rPr lang="en-US" sz="2100" dirty="0" err="1">
                <a:solidFill>
                  <a:srgbClr val="FFFFFF"/>
                </a:solidFill>
                <a:latin typeface="Montserrat"/>
              </a:rPr>
              <a:t>Hawea</a:t>
            </a:r>
            <a:r>
              <a:rPr lang="en-US" sz="2100" dirty="0">
                <a:solidFill>
                  <a:srgbClr val="FFFFFF"/>
                </a:solidFill>
                <a:latin typeface="Montserrat"/>
              </a:rPr>
              <a:t>) .</a:t>
            </a:r>
          </a:p>
          <a:p>
            <a:pPr marL="453390" lvl="1" indent="-226695" algn="just">
              <a:lnSpc>
                <a:spcPts val="5249"/>
              </a:lnSpc>
              <a:buFont typeface="Arial"/>
              <a:buChar char="•"/>
            </a:pPr>
            <a:r>
              <a:rPr lang="en-US" sz="2100" dirty="0">
                <a:solidFill>
                  <a:srgbClr val="FFFFFF"/>
                </a:solidFill>
                <a:latin typeface="Montserrat"/>
              </a:rPr>
              <a:t>Most of these people escaped via the </a:t>
            </a:r>
            <a:r>
              <a:rPr lang="en-US" sz="2100" dirty="0" err="1">
                <a:solidFill>
                  <a:srgbClr val="FFFFFF"/>
                </a:solidFill>
                <a:latin typeface="Montserrat"/>
              </a:rPr>
              <a:t>Lindis</a:t>
            </a:r>
            <a:r>
              <a:rPr lang="en-US" sz="2100" dirty="0">
                <a:solidFill>
                  <a:srgbClr val="FFFFFF"/>
                </a:solidFill>
                <a:latin typeface="Montserrat"/>
              </a:rPr>
              <a:t> Pass, floating down the Waitaki River by mokihi to the coast.</a:t>
            </a:r>
          </a:p>
          <a:p>
            <a:pPr marL="453390" lvl="1" indent="-226695" algn="just">
              <a:lnSpc>
                <a:spcPts val="5249"/>
              </a:lnSpc>
              <a:buFont typeface="Arial"/>
              <a:buChar char="•"/>
            </a:pPr>
            <a:r>
              <a:rPr lang="en-US" sz="2100" dirty="0">
                <a:solidFill>
                  <a:srgbClr val="FFFFFF"/>
                </a:solidFill>
                <a:latin typeface="Montserrat"/>
              </a:rPr>
              <a:t>Te </a:t>
            </a:r>
            <a:r>
              <a:rPr lang="en-US" sz="2100" dirty="0" err="1">
                <a:solidFill>
                  <a:srgbClr val="FFFFFF"/>
                </a:solidFill>
                <a:latin typeface="Montserrat"/>
              </a:rPr>
              <a:t>Puoho</a:t>
            </a:r>
            <a:r>
              <a:rPr lang="en-US" sz="2100" dirty="0">
                <a:solidFill>
                  <a:srgbClr val="FFFFFF"/>
                </a:solidFill>
                <a:latin typeface="Montserrat"/>
              </a:rPr>
              <a:t> then came upon another group of hunters at </a:t>
            </a:r>
            <a:r>
              <a:rPr lang="en-US" sz="2100" dirty="0" err="1">
                <a:solidFill>
                  <a:srgbClr val="FFFFFF"/>
                </a:solidFill>
                <a:latin typeface="Montserrat"/>
              </a:rPr>
              <a:t>Takikarara</a:t>
            </a:r>
            <a:r>
              <a:rPr lang="en-US" sz="2100" dirty="0">
                <a:solidFill>
                  <a:srgbClr val="FFFFFF"/>
                </a:solidFill>
                <a:latin typeface="Montserrat"/>
              </a:rPr>
              <a:t>, an island near </a:t>
            </a:r>
            <a:r>
              <a:rPr lang="en-US" sz="2100" dirty="0" err="1">
                <a:solidFill>
                  <a:srgbClr val="FFFFFF"/>
                </a:solidFill>
                <a:latin typeface="Montserrat"/>
              </a:rPr>
              <a:t>Wānaka</a:t>
            </a:r>
            <a:r>
              <a:rPr lang="en-US" sz="2100" dirty="0">
                <a:solidFill>
                  <a:srgbClr val="FFFFFF"/>
                </a:solidFill>
                <a:latin typeface="Montserrat"/>
              </a:rPr>
              <a:t>, where the head man Te </a:t>
            </a:r>
            <a:r>
              <a:rPr lang="en-US" sz="2100" dirty="0" err="1">
                <a:solidFill>
                  <a:srgbClr val="FFFFFF"/>
                </a:solidFill>
                <a:latin typeface="Montserrat"/>
              </a:rPr>
              <a:t>Mohene</a:t>
            </a:r>
            <a:r>
              <a:rPr lang="en-US" sz="2100" dirty="0">
                <a:solidFill>
                  <a:srgbClr val="FFFFFF"/>
                </a:solidFill>
                <a:latin typeface="Montserrat"/>
              </a:rPr>
              <a:t> and four people were captured.</a:t>
            </a:r>
          </a:p>
          <a:p>
            <a:pPr marL="453390" lvl="1" indent="-226695" algn="just">
              <a:lnSpc>
                <a:spcPts val="5250"/>
              </a:lnSpc>
              <a:buFont typeface="Arial"/>
              <a:buChar char="•"/>
            </a:pPr>
            <a:r>
              <a:rPr lang="en-US" sz="2100" dirty="0">
                <a:solidFill>
                  <a:srgbClr val="FFFFFF"/>
                </a:solidFill>
                <a:latin typeface="Montserrat"/>
              </a:rPr>
              <a:t>From </a:t>
            </a:r>
            <a:r>
              <a:rPr lang="en-US" sz="2100" dirty="0" err="1">
                <a:solidFill>
                  <a:srgbClr val="FFFFFF"/>
                </a:solidFill>
                <a:latin typeface="Montserrat"/>
              </a:rPr>
              <a:t>Takikarara</a:t>
            </a:r>
            <a:r>
              <a:rPr lang="en-US" sz="2100" dirty="0">
                <a:solidFill>
                  <a:srgbClr val="FFFFFF"/>
                </a:solidFill>
                <a:latin typeface="Montserrat"/>
              </a:rPr>
              <a:t>, Te </a:t>
            </a:r>
            <a:r>
              <a:rPr lang="en-US" sz="2100" dirty="0" err="1">
                <a:solidFill>
                  <a:srgbClr val="FFFFFF"/>
                </a:solidFill>
                <a:latin typeface="Montserrat"/>
              </a:rPr>
              <a:t>Puoho</a:t>
            </a:r>
            <a:r>
              <a:rPr lang="en-US" sz="2100" dirty="0">
                <a:solidFill>
                  <a:srgbClr val="FFFFFF"/>
                </a:solidFill>
                <a:latin typeface="Montserrat"/>
              </a:rPr>
              <a:t> headed up the Cardrona, across the Natural Bridge and up though the </a:t>
            </a:r>
            <a:r>
              <a:rPr lang="en-US" sz="2100" dirty="0" err="1">
                <a:solidFill>
                  <a:srgbClr val="FFFFFF"/>
                </a:solidFill>
                <a:latin typeface="Montserrat"/>
              </a:rPr>
              <a:t>Papapuni</a:t>
            </a:r>
            <a:r>
              <a:rPr lang="en-US" sz="2100" dirty="0">
                <a:solidFill>
                  <a:srgbClr val="FFFFFF"/>
                </a:solidFill>
                <a:latin typeface="Montserrat"/>
              </a:rPr>
              <a:t> (Nevis) and likely dropped in to the Garston area on their way toward </a:t>
            </a:r>
            <a:r>
              <a:rPr lang="en-US" sz="2100" dirty="0" err="1">
                <a:solidFill>
                  <a:srgbClr val="FFFFFF"/>
                </a:solidFill>
                <a:latin typeface="Montserrat"/>
              </a:rPr>
              <a:t>Tuturau</a:t>
            </a:r>
            <a:r>
              <a:rPr lang="en-US" sz="2100" dirty="0">
                <a:solidFill>
                  <a:srgbClr val="FFFFFF"/>
                </a:solidFill>
                <a:latin typeface="Montserrat"/>
              </a:rPr>
              <a:t>.</a:t>
            </a:r>
          </a:p>
        </p:txBody>
      </p:sp>
      <p:sp>
        <p:nvSpPr>
          <p:cNvPr id="5" name="TextBox 5"/>
          <p:cNvSpPr txBox="1"/>
          <p:nvPr/>
        </p:nvSpPr>
        <p:spPr>
          <a:xfrm>
            <a:off x="7384994" y="234747"/>
            <a:ext cx="10372611" cy="1094238"/>
          </a:xfrm>
          <a:prstGeom prst="rect">
            <a:avLst/>
          </a:prstGeom>
        </p:spPr>
        <p:txBody>
          <a:bodyPr lIns="0" tIns="0" rIns="0" bIns="0" rtlCol="0" anchor="t">
            <a:spAutoFit/>
          </a:bodyPr>
          <a:lstStyle/>
          <a:p>
            <a:pPr algn="r">
              <a:lnSpc>
                <a:spcPts val="4320"/>
              </a:lnSpc>
            </a:pPr>
            <a:r>
              <a:rPr lang="en-US" sz="3600">
                <a:solidFill>
                  <a:srgbClr val="FFFFFF"/>
                </a:solidFill>
                <a:latin typeface="Montserrat Extra-Bold"/>
              </a:rPr>
              <a:t>Snapshot of Inland Otago places associated with the Te Puoho raid of 1836</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453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10800000" flipV="1">
            <a:off x="11864608" y="3868395"/>
            <a:ext cx="6410348" cy="6410322"/>
            <a:chOff x="0" y="0"/>
            <a:chExt cx="6350000" cy="6349975"/>
          </a:xfrm>
        </p:grpSpPr>
        <p:sp>
          <p:nvSpPr>
            <p:cNvPr id="3" name="Freeform 3"/>
            <p:cNvSpPr/>
            <p:nvPr/>
          </p:nvSpPr>
          <p:spPr>
            <a:xfrm>
              <a:off x="0" y="0"/>
              <a:ext cx="6350000" cy="6349974"/>
            </a:xfrm>
            <a:prstGeom prst="flowChartDelay">
              <a:avLst/>
            </a:prstGeom>
            <a:blipFill>
              <a:blip r:embed="rId2">
                <a:alphaModFix amt="50000"/>
              </a:blip>
              <a:stretch>
                <a:fillRect l="-33332"/>
              </a:stretch>
            </a:blipFill>
          </p:spPr>
        </p:sp>
      </p:grpSp>
      <p:sp>
        <p:nvSpPr>
          <p:cNvPr id="4" name="TextBox 4"/>
          <p:cNvSpPr txBox="1"/>
          <p:nvPr/>
        </p:nvSpPr>
        <p:spPr>
          <a:xfrm>
            <a:off x="331095" y="1643943"/>
            <a:ext cx="17625809" cy="8604150"/>
          </a:xfrm>
          <a:prstGeom prst="rect">
            <a:avLst/>
          </a:prstGeom>
        </p:spPr>
        <p:txBody>
          <a:bodyPr wrap="square" lIns="0" tIns="0" rIns="0" bIns="0" rtlCol="0" anchor="t">
            <a:spAutoFit/>
          </a:bodyPr>
          <a:lstStyle/>
          <a:p>
            <a:pPr marL="453390" lvl="1" indent="-226695" algn="just">
              <a:lnSpc>
                <a:spcPts val="5249"/>
              </a:lnSpc>
              <a:buFont typeface="Arial"/>
              <a:buChar char="•"/>
            </a:pPr>
            <a:r>
              <a:rPr lang="en-US" sz="2100" dirty="0">
                <a:solidFill>
                  <a:srgbClr val="FFFFFF"/>
                </a:solidFill>
                <a:latin typeface="Montserrat"/>
              </a:rPr>
              <a:t>Villages not mentioned in the Te </a:t>
            </a:r>
            <a:r>
              <a:rPr lang="en-US" sz="2100" dirty="0" err="1">
                <a:solidFill>
                  <a:srgbClr val="FFFFFF"/>
                </a:solidFill>
                <a:latin typeface="Montserrat"/>
              </a:rPr>
              <a:t>Puoho</a:t>
            </a:r>
            <a:r>
              <a:rPr lang="en-US" sz="2100" dirty="0">
                <a:solidFill>
                  <a:srgbClr val="FFFFFF"/>
                </a:solidFill>
                <a:latin typeface="Montserrat"/>
              </a:rPr>
              <a:t> account include </a:t>
            </a:r>
            <a:r>
              <a:rPr lang="en-US" sz="2100" dirty="0" err="1">
                <a:solidFill>
                  <a:srgbClr val="FFFFFF"/>
                </a:solidFill>
                <a:latin typeface="Montserrat"/>
              </a:rPr>
              <a:t>Nehenehe</a:t>
            </a:r>
            <a:r>
              <a:rPr lang="en-US" sz="2100" dirty="0">
                <a:solidFill>
                  <a:srgbClr val="FFFFFF"/>
                </a:solidFill>
                <a:latin typeface="Montserrat"/>
              </a:rPr>
              <a:t> on the </a:t>
            </a:r>
            <a:r>
              <a:rPr lang="en-US" sz="2100" dirty="0" err="1">
                <a:solidFill>
                  <a:srgbClr val="FFFFFF"/>
                </a:solidFill>
                <a:latin typeface="Montserrat"/>
              </a:rPr>
              <a:t>Matukituki</a:t>
            </a:r>
            <a:r>
              <a:rPr lang="en-US" sz="2100" dirty="0">
                <a:solidFill>
                  <a:srgbClr val="FFFFFF"/>
                </a:solidFill>
                <a:latin typeface="Montserrat"/>
              </a:rPr>
              <a:t> River (</a:t>
            </a:r>
            <a:r>
              <a:rPr lang="en-US" sz="2100" dirty="0" err="1">
                <a:solidFill>
                  <a:srgbClr val="FFFFFF"/>
                </a:solidFill>
                <a:latin typeface="Montserrat"/>
              </a:rPr>
              <a:t>Matakitaki</a:t>
            </a:r>
            <a:r>
              <a:rPr lang="en-US" sz="2100" dirty="0">
                <a:solidFill>
                  <a:srgbClr val="FFFFFF"/>
                </a:solidFill>
                <a:latin typeface="Montserrat"/>
              </a:rPr>
              <a:t>) and several at Lake </a:t>
            </a:r>
            <a:r>
              <a:rPr lang="en-US" sz="2100" dirty="0" err="1">
                <a:solidFill>
                  <a:srgbClr val="FFFFFF"/>
                </a:solidFill>
                <a:latin typeface="Montserrat"/>
              </a:rPr>
              <a:t>Hāwea</a:t>
            </a:r>
            <a:r>
              <a:rPr lang="en-US" sz="2100" dirty="0">
                <a:solidFill>
                  <a:srgbClr val="FFFFFF"/>
                </a:solidFill>
                <a:latin typeface="Montserrat"/>
              </a:rPr>
              <a:t>.</a:t>
            </a:r>
          </a:p>
          <a:p>
            <a:pPr marL="453390" lvl="1" indent="-226695" algn="just">
              <a:lnSpc>
                <a:spcPts val="5249"/>
              </a:lnSpc>
              <a:buFont typeface="Arial"/>
              <a:buChar char="•"/>
            </a:pPr>
            <a:r>
              <a:rPr lang="en-US" sz="2100" dirty="0">
                <a:solidFill>
                  <a:srgbClr val="FFFFFF"/>
                </a:solidFill>
                <a:latin typeface="Montserrat"/>
              </a:rPr>
              <a:t>Hunting groups from the lower Waitaki, Moeraki and Waihao localities frequented the lakes area.  </a:t>
            </a:r>
          </a:p>
          <a:p>
            <a:pPr marL="453390" lvl="1" indent="-226695" algn="just">
              <a:lnSpc>
                <a:spcPts val="5249"/>
              </a:lnSpc>
              <a:buFont typeface="Arial"/>
              <a:buChar char="•"/>
            </a:pPr>
            <a:r>
              <a:rPr lang="en-US" sz="2100" dirty="0">
                <a:solidFill>
                  <a:srgbClr val="FFFFFF"/>
                </a:solidFill>
                <a:latin typeface="Montserrat"/>
              </a:rPr>
              <a:t>In 1844, the Waitaki chief </a:t>
            </a:r>
            <a:r>
              <a:rPr lang="en-US" sz="2100" dirty="0" err="1">
                <a:solidFill>
                  <a:srgbClr val="FFFFFF"/>
                </a:solidFill>
                <a:latin typeface="Montserrat"/>
              </a:rPr>
              <a:t>Huruhuru</a:t>
            </a:r>
            <a:r>
              <a:rPr lang="en-US" sz="2100" dirty="0">
                <a:solidFill>
                  <a:srgbClr val="FFFFFF"/>
                </a:solidFill>
                <a:latin typeface="Montserrat"/>
              </a:rPr>
              <a:t> indicated to Edward Shortland that the journey inland to </a:t>
            </a:r>
            <a:r>
              <a:rPr lang="en-US" sz="2100" dirty="0" err="1">
                <a:solidFill>
                  <a:srgbClr val="FFFFFF"/>
                </a:solidFill>
                <a:latin typeface="Montserrat"/>
              </a:rPr>
              <a:t>Hawea</a:t>
            </a:r>
            <a:r>
              <a:rPr lang="en-US" sz="2100" dirty="0">
                <a:solidFill>
                  <a:srgbClr val="FFFFFF"/>
                </a:solidFill>
                <a:latin typeface="Montserrat"/>
              </a:rPr>
              <a:t> from the lower Waitaki coast was nine days by foot .</a:t>
            </a:r>
          </a:p>
          <a:p>
            <a:pPr marL="453390" lvl="1" indent="-226695" algn="just">
              <a:lnSpc>
                <a:spcPts val="5249"/>
              </a:lnSpc>
              <a:buFont typeface="Arial"/>
              <a:buChar char="•"/>
            </a:pPr>
            <a:r>
              <a:rPr lang="en-US" sz="2100" dirty="0" err="1">
                <a:solidFill>
                  <a:srgbClr val="FFFFFF"/>
                </a:solidFill>
                <a:latin typeface="Montserrat"/>
              </a:rPr>
              <a:t>Karetai</a:t>
            </a:r>
            <a:r>
              <a:rPr lang="en-US" sz="2100" dirty="0">
                <a:solidFill>
                  <a:srgbClr val="FFFFFF"/>
                </a:solidFill>
                <a:latin typeface="Montserrat"/>
              </a:rPr>
              <a:t> of </a:t>
            </a:r>
            <a:r>
              <a:rPr lang="en-US" sz="2100" dirty="0" err="1">
                <a:solidFill>
                  <a:srgbClr val="FFFFFF"/>
                </a:solidFill>
                <a:latin typeface="Montserrat"/>
              </a:rPr>
              <a:t>Ōtākou</a:t>
            </a:r>
            <a:r>
              <a:rPr lang="en-US" sz="2100" dirty="0">
                <a:solidFill>
                  <a:srgbClr val="FFFFFF"/>
                </a:solidFill>
                <a:latin typeface="Montserrat"/>
              </a:rPr>
              <a:t> and was born at Lake </a:t>
            </a:r>
            <a:r>
              <a:rPr lang="en-US" sz="2100" dirty="0" err="1">
                <a:solidFill>
                  <a:srgbClr val="FFFFFF"/>
                </a:solidFill>
                <a:latin typeface="Montserrat"/>
              </a:rPr>
              <a:t>Hawea</a:t>
            </a:r>
            <a:r>
              <a:rPr lang="en-US" sz="2100" dirty="0">
                <a:solidFill>
                  <a:srgbClr val="FFFFFF"/>
                </a:solidFill>
                <a:latin typeface="Montserrat"/>
              </a:rPr>
              <a:t>, indicating an association of the </a:t>
            </a:r>
            <a:r>
              <a:rPr lang="en-US" sz="2100" dirty="0" err="1">
                <a:solidFill>
                  <a:srgbClr val="FFFFFF"/>
                </a:solidFill>
                <a:latin typeface="Montserrat"/>
              </a:rPr>
              <a:t>hapu</a:t>
            </a:r>
            <a:r>
              <a:rPr lang="en-US" sz="2100" dirty="0">
                <a:solidFill>
                  <a:srgbClr val="FFFFFF"/>
                </a:solidFill>
                <a:latin typeface="Montserrat"/>
              </a:rPr>
              <a:t> </a:t>
            </a:r>
            <a:r>
              <a:rPr lang="en-US" sz="2100" dirty="0" err="1">
                <a:solidFill>
                  <a:srgbClr val="FFFFFF"/>
                </a:solidFill>
                <a:latin typeface="Montserrat"/>
              </a:rPr>
              <a:t>Kāi</a:t>
            </a:r>
            <a:r>
              <a:rPr lang="en-US" sz="2100" dirty="0">
                <a:solidFill>
                  <a:srgbClr val="FFFFFF"/>
                </a:solidFill>
                <a:latin typeface="Montserrat"/>
              </a:rPr>
              <a:t> Te </a:t>
            </a:r>
            <a:r>
              <a:rPr lang="en-US" sz="2100" dirty="0" err="1">
                <a:solidFill>
                  <a:srgbClr val="FFFFFF"/>
                </a:solidFill>
                <a:latin typeface="Montserrat"/>
              </a:rPr>
              <a:t>Pahi</a:t>
            </a:r>
            <a:r>
              <a:rPr lang="en-US" sz="2100" dirty="0">
                <a:solidFill>
                  <a:srgbClr val="FFFFFF"/>
                </a:solidFill>
                <a:latin typeface="Montserrat"/>
              </a:rPr>
              <a:t> with the interior and lakes area.</a:t>
            </a:r>
          </a:p>
          <a:p>
            <a:pPr marL="453390" lvl="1" indent="-226695" algn="just">
              <a:lnSpc>
                <a:spcPts val="5249"/>
              </a:lnSpc>
              <a:buFont typeface="Arial"/>
              <a:buChar char="•"/>
            </a:pPr>
            <a:r>
              <a:rPr lang="en-US" sz="2100" dirty="0" err="1">
                <a:solidFill>
                  <a:srgbClr val="FFFFFF"/>
                </a:solidFill>
                <a:latin typeface="Montserrat"/>
              </a:rPr>
              <a:t>Matahaere</a:t>
            </a:r>
            <a:r>
              <a:rPr lang="en-US" sz="2100" dirty="0">
                <a:solidFill>
                  <a:srgbClr val="FFFFFF"/>
                </a:solidFill>
                <a:latin typeface="Montserrat"/>
              </a:rPr>
              <a:t> who had an association with Southland and </a:t>
            </a:r>
            <a:r>
              <a:rPr lang="en-US" sz="2100" dirty="0" err="1">
                <a:solidFill>
                  <a:srgbClr val="FFFFFF"/>
                </a:solidFill>
                <a:latin typeface="Montserrat"/>
              </a:rPr>
              <a:t>Ruapuke</a:t>
            </a:r>
            <a:r>
              <a:rPr lang="en-US" sz="2100" dirty="0">
                <a:solidFill>
                  <a:srgbClr val="FFFFFF"/>
                </a:solidFill>
                <a:latin typeface="Montserrat"/>
              </a:rPr>
              <a:t> as well as east Otago was </a:t>
            </a:r>
            <a:r>
              <a:rPr lang="en-US" sz="2099" dirty="0">
                <a:solidFill>
                  <a:srgbClr val="FFFFFF"/>
                </a:solidFill>
                <a:latin typeface="Montserrat"/>
              </a:rPr>
              <a:t>k</a:t>
            </a:r>
            <a:r>
              <a:rPr lang="en-US" sz="2100" dirty="0">
                <a:solidFill>
                  <a:srgbClr val="FFFFFF"/>
                </a:solidFill>
                <a:latin typeface="Montserrat"/>
              </a:rPr>
              <a:t>nown to be seasonally in the interior.</a:t>
            </a:r>
          </a:p>
          <a:p>
            <a:pPr marL="453390" lvl="1" indent="-226695" algn="just">
              <a:lnSpc>
                <a:spcPts val="5249"/>
              </a:lnSpc>
              <a:buFont typeface="Arial"/>
              <a:buChar char="•"/>
            </a:pPr>
            <a:r>
              <a:rPr lang="en-US" sz="2100" dirty="0" err="1">
                <a:solidFill>
                  <a:srgbClr val="FFFFFF"/>
                </a:solidFill>
                <a:latin typeface="Montserrat"/>
              </a:rPr>
              <a:t>Haimona</a:t>
            </a:r>
            <a:r>
              <a:rPr lang="en-US" sz="2100" dirty="0">
                <a:solidFill>
                  <a:srgbClr val="FFFFFF"/>
                </a:solidFill>
                <a:latin typeface="Montserrat"/>
              </a:rPr>
              <a:t> </a:t>
            </a:r>
            <a:r>
              <a:rPr lang="en-US" sz="2100" dirty="0" err="1">
                <a:solidFill>
                  <a:srgbClr val="FFFFFF"/>
                </a:solidFill>
                <a:latin typeface="Montserrat"/>
              </a:rPr>
              <a:t>Rakiraki</a:t>
            </a:r>
            <a:r>
              <a:rPr lang="en-US" sz="2100" dirty="0">
                <a:solidFill>
                  <a:srgbClr val="FFFFFF"/>
                </a:solidFill>
                <a:latin typeface="Montserrat"/>
              </a:rPr>
              <a:t> (</a:t>
            </a:r>
            <a:r>
              <a:rPr lang="en-US" sz="2100" dirty="0" err="1">
                <a:solidFill>
                  <a:srgbClr val="FFFFFF"/>
                </a:solidFill>
                <a:latin typeface="Montserrat"/>
              </a:rPr>
              <a:t>Kāti</a:t>
            </a:r>
            <a:r>
              <a:rPr lang="en-US" sz="2100" dirty="0">
                <a:solidFill>
                  <a:srgbClr val="FFFFFF"/>
                </a:solidFill>
                <a:latin typeface="Montserrat"/>
              </a:rPr>
              <a:t> </a:t>
            </a:r>
            <a:r>
              <a:rPr lang="en-US" sz="2100" dirty="0" err="1">
                <a:solidFill>
                  <a:srgbClr val="FFFFFF"/>
                </a:solidFill>
                <a:latin typeface="Montserrat"/>
              </a:rPr>
              <a:t>Mamoe</a:t>
            </a:r>
            <a:r>
              <a:rPr lang="en-US" sz="2100" dirty="0">
                <a:solidFill>
                  <a:srgbClr val="FFFFFF"/>
                </a:solidFill>
                <a:latin typeface="Montserrat"/>
              </a:rPr>
              <a:t>), from South Otago, as a lad was at Lake </a:t>
            </a:r>
            <a:r>
              <a:rPr lang="en-US" sz="2100" dirty="0" err="1">
                <a:solidFill>
                  <a:srgbClr val="FFFFFF"/>
                </a:solidFill>
                <a:latin typeface="Montserrat"/>
              </a:rPr>
              <a:t>Hawea</a:t>
            </a:r>
            <a:r>
              <a:rPr lang="en-US" sz="2100" dirty="0">
                <a:solidFill>
                  <a:srgbClr val="FFFFFF"/>
                </a:solidFill>
                <a:latin typeface="Montserrat"/>
              </a:rPr>
              <a:t> when </a:t>
            </a:r>
            <a:r>
              <a:rPr lang="en-US" sz="2100" dirty="0" err="1">
                <a:solidFill>
                  <a:srgbClr val="FFFFFF"/>
                </a:solidFill>
                <a:latin typeface="Montserrat"/>
              </a:rPr>
              <a:t>Puoho</a:t>
            </a:r>
            <a:r>
              <a:rPr lang="en-US" sz="2100" dirty="0">
                <a:solidFill>
                  <a:srgbClr val="FFFFFF"/>
                </a:solidFill>
                <a:latin typeface="Montserrat"/>
              </a:rPr>
              <a:t> came through. He escaped and was brought down to the Molyneux by </a:t>
            </a:r>
            <a:r>
              <a:rPr lang="en-US" sz="2100" dirty="0" err="1">
                <a:solidFill>
                  <a:srgbClr val="FFFFFF"/>
                </a:solidFill>
                <a:latin typeface="Montserrat"/>
              </a:rPr>
              <a:t>Haereroa</a:t>
            </a:r>
            <a:r>
              <a:rPr lang="en-US" sz="2100" dirty="0">
                <a:solidFill>
                  <a:srgbClr val="FFFFFF"/>
                </a:solidFill>
                <a:latin typeface="Montserrat"/>
              </a:rPr>
              <a:t>.</a:t>
            </a:r>
          </a:p>
          <a:p>
            <a:pPr marL="453390" lvl="1" indent="-226695" algn="just">
              <a:lnSpc>
                <a:spcPts val="5250"/>
              </a:lnSpc>
              <a:buFont typeface="Arial"/>
              <a:buChar char="•"/>
            </a:pPr>
            <a:r>
              <a:rPr lang="en-US" sz="2100" dirty="0" err="1">
                <a:solidFill>
                  <a:srgbClr val="FFFFFF"/>
                </a:solidFill>
                <a:latin typeface="Montserrat"/>
              </a:rPr>
              <a:t>Reko</a:t>
            </a:r>
            <a:r>
              <a:rPr lang="en-US" sz="2100" dirty="0">
                <a:solidFill>
                  <a:srgbClr val="FFFFFF"/>
                </a:solidFill>
                <a:latin typeface="Montserrat"/>
              </a:rPr>
              <a:t>, originally from Kaiapoi but living in the vicinity of </a:t>
            </a:r>
            <a:r>
              <a:rPr lang="en-US" sz="2100" dirty="0" err="1">
                <a:solidFill>
                  <a:srgbClr val="FFFFFF"/>
                </a:solidFill>
                <a:latin typeface="Montserrat"/>
              </a:rPr>
              <a:t>Tuturau</a:t>
            </a:r>
            <a:r>
              <a:rPr lang="en-US" sz="2100" dirty="0">
                <a:solidFill>
                  <a:srgbClr val="FFFFFF"/>
                </a:solidFill>
                <a:latin typeface="Montserrat"/>
              </a:rPr>
              <a:t> had developed a good knowledge of the interior, acting as a guide for the pastoralist Nathaniel Chalmers, the first European to venture inland to the great lakes Wakatipu, </a:t>
            </a:r>
            <a:r>
              <a:rPr lang="en-US" sz="2100" dirty="0" err="1">
                <a:solidFill>
                  <a:srgbClr val="FFFFFF"/>
                </a:solidFill>
                <a:latin typeface="Montserrat"/>
              </a:rPr>
              <a:t>Wānaka</a:t>
            </a:r>
            <a:r>
              <a:rPr lang="en-US" sz="2100" dirty="0">
                <a:solidFill>
                  <a:srgbClr val="FFFFFF"/>
                </a:solidFill>
                <a:latin typeface="Montserrat"/>
              </a:rPr>
              <a:t> and </a:t>
            </a:r>
            <a:r>
              <a:rPr lang="en-US" sz="2100" dirty="0" err="1">
                <a:solidFill>
                  <a:srgbClr val="FFFFFF"/>
                </a:solidFill>
                <a:latin typeface="Montserrat"/>
              </a:rPr>
              <a:t>Hāwea</a:t>
            </a:r>
            <a:r>
              <a:rPr lang="en-US" sz="2100" dirty="0">
                <a:solidFill>
                  <a:srgbClr val="FFFFFF"/>
                </a:solidFill>
                <a:latin typeface="Montserrat"/>
              </a:rPr>
              <a:t>.</a:t>
            </a:r>
          </a:p>
        </p:txBody>
      </p:sp>
      <p:sp>
        <p:nvSpPr>
          <p:cNvPr id="5" name="TextBox 5"/>
          <p:cNvSpPr txBox="1"/>
          <p:nvPr/>
        </p:nvSpPr>
        <p:spPr>
          <a:xfrm>
            <a:off x="331095" y="311723"/>
            <a:ext cx="4168673" cy="1443479"/>
          </a:xfrm>
          <a:prstGeom prst="rect">
            <a:avLst/>
          </a:prstGeom>
        </p:spPr>
        <p:txBody>
          <a:bodyPr lIns="0" tIns="0" rIns="0" bIns="0" rtlCol="0" anchor="t">
            <a:spAutoFit/>
          </a:bodyPr>
          <a:lstStyle/>
          <a:p>
            <a:pPr>
              <a:lnSpc>
                <a:spcPts val="5759"/>
              </a:lnSpc>
            </a:pPr>
            <a:r>
              <a:rPr lang="en-US" sz="4800">
                <a:solidFill>
                  <a:srgbClr val="FFFFFF"/>
                </a:solidFill>
                <a:latin typeface="Montserrat Extra-Bold"/>
              </a:rPr>
              <a:t>Other Inland Connections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453E"/>
        </a:solidFill>
        <a:effectLst/>
      </p:bgPr>
    </p:bg>
    <p:spTree>
      <p:nvGrpSpPr>
        <p:cNvPr id="1" name=""/>
        <p:cNvGrpSpPr/>
        <p:nvPr/>
      </p:nvGrpSpPr>
      <p:grpSpPr>
        <a:xfrm>
          <a:off x="0" y="0"/>
          <a:ext cx="0" cy="0"/>
          <a:chOff x="0" y="0"/>
          <a:chExt cx="0" cy="0"/>
        </a:xfrm>
      </p:grpSpPr>
      <p:sp>
        <p:nvSpPr>
          <p:cNvPr id="2" name="TextBox 2"/>
          <p:cNvSpPr txBox="1"/>
          <p:nvPr/>
        </p:nvSpPr>
        <p:spPr>
          <a:xfrm>
            <a:off x="437420" y="1568858"/>
            <a:ext cx="10351421" cy="7875082"/>
          </a:xfrm>
          <a:prstGeom prst="rect">
            <a:avLst/>
          </a:prstGeom>
        </p:spPr>
        <p:txBody>
          <a:bodyPr lIns="0" tIns="0" rIns="0" bIns="0" rtlCol="0" anchor="t">
            <a:spAutoFit/>
          </a:bodyPr>
          <a:lstStyle/>
          <a:p>
            <a:pPr algn="just">
              <a:lnSpc>
                <a:spcPts val="5249"/>
              </a:lnSpc>
            </a:pPr>
            <a:r>
              <a:rPr lang="en-US" sz="2100" dirty="0">
                <a:solidFill>
                  <a:srgbClr val="FFFFFF"/>
                </a:solidFill>
                <a:latin typeface="Montserrat"/>
              </a:rPr>
              <a:t>The ‘</a:t>
            </a:r>
            <a:r>
              <a:rPr lang="en-US" sz="2100" dirty="0" err="1">
                <a:solidFill>
                  <a:srgbClr val="FFFFFF"/>
                </a:solidFill>
                <a:latin typeface="Montserrat"/>
              </a:rPr>
              <a:t>Ngāi</a:t>
            </a:r>
            <a:r>
              <a:rPr lang="en-US" sz="2100" dirty="0">
                <a:solidFill>
                  <a:srgbClr val="FFFFFF"/>
                </a:solidFill>
                <a:latin typeface="Montserrat"/>
              </a:rPr>
              <a:t> </a:t>
            </a:r>
            <a:r>
              <a:rPr lang="en-US" sz="2100" dirty="0" err="1">
                <a:solidFill>
                  <a:srgbClr val="FFFFFF"/>
                </a:solidFill>
                <a:latin typeface="Montserrat"/>
              </a:rPr>
              <a:t>Tahu</a:t>
            </a:r>
            <a:r>
              <a:rPr lang="en-US" sz="2100" dirty="0">
                <a:solidFill>
                  <a:srgbClr val="FFFFFF"/>
                </a:solidFill>
                <a:latin typeface="Montserrat"/>
              </a:rPr>
              <a:t> 1880’ </a:t>
            </a:r>
            <a:r>
              <a:rPr lang="en-US" sz="2100" dirty="0" err="1">
                <a:solidFill>
                  <a:srgbClr val="FFFFFF"/>
                </a:solidFill>
                <a:latin typeface="Montserrat"/>
              </a:rPr>
              <a:t>mahika</a:t>
            </a:r>
            <a:r>
              <a:rPr lang="en-US" sz="2100" dirty="0">
                <a:solidFill>
                  <a:srgbClr val="FFFFFF"/>
                </a:solidFill>
                <a:latin typeface="Montserrat"/>
              </a:rPr>
              <a:t> kai report by HK </a:t>
            </a:r>
            <a:r>
              <a:rPr lang="en-US" sz="2100" dirty="0" err="1">
                <a:solidFill>
                  <a:srgbClr val="FFFFFF"/>
                </a:solidFill>
                <a:latin typeface="Montserrat"/>
              </a:rPr>
              <a:t>Taiaroa</a:t>
            </a:r>
            <a:r>
              <a:rPr lang="en-US" sz="2100" dirty="0">
                <a:solidFill>
                  <a:srgbClr val="FFFFFF"/>
                </a:solidFill>
                <a:latin typeface="Montserrat"/>
              </a:rPr>
              <a:t> is a priceless record of </a:t>
            </a:r>
            <a:r>
              <a:rPr lang="en-US" sz="2100" dirty="0" err="1">
                <a:solidFill>
                  <a:srgbClr val="FFFFFF"/>
                </a:solidFill>
                <a:latin typeface="Montserrat"/>
              </a:rPr>
              <a:t>Kāi</a:t>
            </a:r>
            <a:r>
              <a:rPr lang="en-US" sz="2100" dirty="0">
                <a:solidFill>
                  <a:srgbClr val="FFFFFF"/>
                </a:solidFill>
                <a:latin typeface="Montserrat"/>
              </a:rPr>
              <a:t> </a:t>
            </a:r>
            <a:r>
              <a:rPr lang="en-US" sz="2100" dirty="0" err="1">
                <a:solidFill>
                  <a:srgbClr val="FFFFFF"/>
                </a:solidFill>
                <a:latin typeface="Montserrat"/>
              </a:rPr>
              <a:t>Tahu</a:t>
            </a:r>
            <a:r>
              <a:rPr lang="en-US" sz="2100" dirty="0">
                <a:solidFill>
                  <a:srgbClr val="FFFFFF"/>
                </a:solidFill>
                <a:latin typeface="Montserrat"/>
              </a:rPr>
              <a:t> </a:t>
            </a:r>
            <a:r>
              <a:rPr lang="en-US" sz="2100" dirty="0" err="1">
                <a:solidFill>
                  <a:srgbClr val="FFFFFF"/>
                </a:solidFill>
                <a:latin typeface="Montserrat"/>
              </a:rPr>
              <a:t>mahika</a:t>
            </a:r>
            <a:r>
              <a:rPr lang="en-US" sz="2100" dirty="0">
                <a:solidFill>
                  <a:srgbClr val="FFFFFF"/>
                </a:solidFill>
                <a:latin typeface="Montserrat"/>
              </a:rPr>
              <a:t> kai values and places. His interview with </a:t>
            </a:r>
            <a:r>
              <a:rPr lang="en-US" sz="2100" dirty="0" err="1">
                <a:solidFill>
                  <a:srgbClr val="FFFFFF"/>
                </a:solidFill>
                <a:latin typeface="Montserrat"/>
              </a:rPr>
              <a:t>Merekihereka</a:t>
            </a:r>
            <a:r>
              <a:rPr lang="en-US" sz="2100" dirty="0">
                <a:solidFill>
                  <a:srgbClr val="FFFFFF"/>
                </a:solidFill>
                <a:latin typeface="Montserrat"/>
              </a:rPr>
              <a:t> </a:t>
            </a:r>
            <a:r>
              <a:rPr lang="en-US" sz="2100" dirty="0" err="1">
                <a:solidFill>
                  <a:srgbClr val="FFFFFF"/>
                </a:solidFill>
                <a:latin typeface="Montserrat"/>
              </a:rPr>
              <a:t>Hape</a:t>
            </a:r>
            <a:r>
              <a:rPr lang="en-US" sz="2100" dirty="0">
                <a:solidFill>
                  <a:srgbClr val="FFFFFF"/>
                </a:solidFill>
                <a:latin typeface="Montserrat"/>
              </a:rPr>
              <a:t> at </a:t>
            </a:r>
            <a:r>
              <a:rPr lang="en-US" sz="2100" dirty="0" err="1">
                <a:solidFill>
                  <a:srgbClr val="FFFFFF"/>
                </a:solidFill>
                <a:latin typeface="Montserrat"/>
              </a:rPr>
              <a:t>Waikouaiti</a:t>
            </a:r>
            <a:r>
              <a:rPr lang="en-US" sz="2100" dirty="0">
                <a:solidFill>
                  <a:srgbClr val="FFFFFF"/>
                </a:solidFill>
                <a:latin typeface="Montserrat"/>
              </a:rPr>
              <a:t>, 26 May 1880 recorded the following issues; </a:t>
            </a:r>
          </a:p>
          <a:p>
            <a:pPr algn="just">
              <a:lnSpc>
                <a:spcPts val="5249"/>
              </a:lnSpc>
            </a:pPr>
            <a:endParaRPr lang="en-US" sz="2100" dirty="0">
              <a:solidFill>
                <a:srgbClr val="FFFFFF"/>
              </a:solidFill>
              <a:latin typeface="Montserrat"/>
            </a:endParaRPr>
          </a:p>
          <a:p>
            <a:pPr algn="just">
              <a:lnSpc>
                <a:spcPts val="5249"/>
              </a:lnSpc>
            </a:pPr>
            <a:r>
              <a:rPr lang="en-US" sz="2100" dirty="0">
                <a:solidFill>
                  <a:srgbClr val="FFFFFF"/>
                </a:solidFill>
                <a:latin typeface="Montserrat Italics"/>
              </a:rPr>
              <a:t>Our food </a:t>
            </a:r>
            <a:r>
              <a:rPr lang="en-US" sz="2099" dirty="0">
                <a:solidFill>
                  <a:srgbClr val="FFFFFF"/>
                </a:solidFill>
                <a:latin typeface="Montserrat Italics"/>
              </a:rPr>
              <a:t>g</a:t>
            </a:r>
            <a:r>
              <a:rPr lang="en-US" sz="2100" dirty="0">
                <a:solidFill>
                  <a:srgbClr val="FFFFFF"/>
                </a:solidFill>
                <a:latin typeface="Montserrat Italics"/>
              </a:rPr>
              <a:t>athering sites have simply been taken away; </a:t>
            </a:r>
          </a:p>
          <a:p>
            <a:pPr algn="just">
              <a:lnSpc>
                <a:spcPts val="5249"/>
              </a:lnSpc>
            </a:pPr>
            <a:r>
              <a:rPr lang="en-US" sz="2100" dirty="0">
                <a:solidFill>
                  <a:srgbClr val="FFFFFF"/>
                </a:solidFill>
                <a:latin typeface="Montserrat Italics"/>
              </a:rPr>
              <a:t>Our food gathering sites have been taken, we have been deprived of food (sources), we go </a:t>
            </a:r>
            <a:r>
              <a:rPr lang="en-US" sz="2099" dirty="0">
                <a:solidFill>
                  <a:srgbClr val="FFFFFF"/>
                </a:solidFill>
                <a:latin typeface="Montserrat Italics"/>
              </a:rPr>
              <a:t>t</a:t>
            </a:r>
            <a:r>
              <a:rPr lang="en-US" sz="2100" dirty="0">
                <a:solidFill>
                  <a:srgbClr val="FFFFFF"/>
                </a:solidFill>
                <a:latin typeface="Montserrat Italics"/>
              </a:rPr>
              <a:t>o our food sites only to be harassed by the Pakeha;</a:t>
            </a:r>
          </a:p>
          <a:p>
            <a:pPr algn="just">
              <a:lnSpc>
                <a:spcPts val="5249"/>
              </a:lnSpc>
            </a:pPr>
            <a:r>
              <a:rPr lang="en-US" sz="2100" dirty="0">
                <a:solidFill>
                  <a:srgbClr val="FFFFFF"/>
                </a:solidFill>
                <a:latin typeface="Montserrat Italics"/>
              </a:rPr>
              <a:t>We did not agree to this (in the land sales);</a:t>
            </a:r>
          </a:p>
          <a:p>
            <a:pPr algn="just">
              <a:lnSpc>
                <a:spcPts val="5249"/>
              </a:lnSpc>
            </a:pPr>
            <a:r>
              <a:rPr lang="en-US" sz="2100" dirty="0">
                <a:solidFill>
                  <a:srgbClr val="FFFFFF"/>
                </a:solidFill>
                <a:latin typeface="Montserrat Italics"/>
              </a:rPr>
              <a:t>We do not have any money;</a:t>
            </a:r>
          </a:p>
          <a:p>
            <a:pPr algn="just">
              <a:lnSpc>
                <a:spcPts val="5250"/>
              </a:lnSpc>
            </a:pPr>
            <a:r>
              <a:rPr lang="en-US" sz="2100" dirty="0">
                <a:solidFill>
                  <a:srgbClr val="FFFFFF"/>
                </a:solidFill>
                <a:latin typeface="Montserrat Italics"/>
              </a:rPr>
              <a:t>Our old die because there are no hospitals, we say that our settlements and food gathering sites should be returned (to us), this is why these names are listed here (</a:t>
            </a:r>
            <a:r>
              <a:rPr lang="en-US" sz="2100" dirty="0" err="1">
                <a:solidFill>
                  <a:srgbClr val="FFFFFF"/>
                </a:solidFill>
                <a:latin typeface="Montserrat Italics"/>
              </a:rPr>
              <a:t>placenames</a:t>
            </a:r>
            <a:r>
              <a:rPr lang="en-US" sz="2100" dirty="0">
                <a:solidFill>
                  <a:srgbClr val="FFFFFF"/>
                </a:solidFill>
                <a:latin typeface="Montserrat Italics"/>
              </a:rPr>
              <a:t>).</a:t>
            </a:r>
          </a:p>
        </p:txBody>
      </p:sp>
      <p:pic>
        <p:nvPicPr>
          <p:cNvPr id="3" name="Picture 3"/>
          <p:cNvPicPr>
            <a:picLocks noChangeAspect="1"/>
          </p:cNvPicPr>
          <p:nvPr/>
        </p:nvPicPr>
        <p:blipFill>
          <a:blip r:embed="rId2"/>
          <a:srcRect/>
          <a:stretch>
            <a:fillRect/>
          </a:stretch>
        </p:blipFill>
        <p:spPr>
          <a:xfrm>
            <a:off x="11325138" y="2203293"/>
            <a:ext cx="6572228" cy="5880415"/>
          </a:xfrm>
          <a:prstGeom prst="rect">
            <a:avLst/>
          </a:prstGeom>
        </p:spPr>
      </p:pic>
      <p:sp>
        <p:nvSpPr>
          <p:cNvPr id="4" name="TextBox 4"/>
          <p:cNvSpPr txBox="1"/>
          <p:nvPr/>
        </p:nvSpPr>
        <p:spPr>
          <a:xfrm>
            <a:off x="437420" y="498423"/>
            <a:ext cx="8093800" cy="719967"/>
          </a:xfrm>
          <a:prstGeom prst="rect">
            <a:avLst/>
          </a:prstGeom>
        </p:spPr>
        <p:txBody>
          <a:bodyPr lIns="0" tIns="0" rIns="0" bIns="0" rtlCol="0" anchor="t">
            <a:spAutoFit/>
          </a:bodyPr>
          <a:lstStyle/>
          <a:p>
            <a:pPr>
              <a:lnSpc>
                <a:spcPts val="5759"/>
              </a:lnSpc>
            </a:pPr>
            <a:r>
              <a:rPr lang="en-US" sz="4800">
                <a:solidFill>
                  <a:srgbClr val="FFFFFF"/>
                </a:solidFill>
                <a:latin typeface="Montserrat Extra-Bold"/>
              </a:rPr>
              <a:t>H K Taiaroa 1880 Report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453E"/>
        </a:solidFill>
        <a:effectLst/>
      </p:bgPr>
    </p:bg>
    <p:spTree>
      <p:nvGrpSpPr>
        <p:cNvPr id="1" name=""/>
        <p:cNvGrpSpPr/>
        <p:nvPr/>
      </p:nvGrpSpPr>
      <p:grpSpPr>
        <a:xfrm>
          <a:off x="0" y="0"/>
          <a:ext cx="0" cy="0"/>
          <a:chOff x="0" y="0"/>
          <a:chExt cx="0" cy="0"/>
        </a:xfrm>
      </p:grpSpPr>
      <p:sp>
        <p:nvSpPr>
          <p:cNvPr id="2" name="TextBox 2"/>
          <p:cNvSpPr txBox="1"/>
          <p:nvPr/>
        </p:nvSpPr>
        <p:spPr>
          <a:xfrm>
            <a:off x="1203799" y="2723814"/>
            <a:ext cx="15648153" cy="6395212"/>
          </a:xfrm>
          <a:prstGeom prst="rect">
            <a:avLst/>
          </a:prstGeom>
        </p:spPr>
        <p:txBody>
          <a:bodyPr lIns="0" tIns="0" rIns="0" bIns="0" rtlCol="0" anchor="t">
            <a:spAutoFit/>
          </a:bodyPr>
          <a:lstStyle/>
          <a:p>
            <a:pPr algn="just">
              <a:lnSpc>
                <a:spcPts val="4199"/>
              </a:lnSpc>
            </a:pPr>
            <a:r>
              <a:rPr lang="en-US" sz="2100" dirty="0">
                <a:solidFill>
                  <a:srgbClr val="FFFFFF"/>
                </a:solidFill>
                <a:latin typeface="Montserrat Italics"/>
              </a:rPr>
              <a:t>“All that is left now are the big rivers where they run right up into the mountains, and all our </a:t>
            </a:r>
            <a:r>
              <a:rPr lang="en-US" sz="2100" dirty="0" err="1">
                <a:solidFill>
                  <a:srgbClr val="FFFFFF"/>
                </a:solidFill>
                <a:latin typeface="Montserrat Italics"/>
              </a:rPr>
              <a:t>mahika</a:t>
            </a:r>
            <a:r>
              <a:rPr lang="en-US" sz="2100" dirty="0">
                <a:solidFill>
                  <a:srgbClr val="FFFFFF"/>
                </a:solidFill>
                <a:latin typeface="Montserrat Italics"/>
              </a:rPr>
              <a:t> kai in regard to eels, </a:t>
            </a:r>
            <a:r>
              <a:rPr lang="en-US" sz="2100" dirty="0" err="1">
                <a:solidFill>
                  <a:srgbClr val="FFFFFF"/>
                </a:solidFill>
                <a:latin typeface="Montserrat Italics"/>
              </a:rPr>
              <a:t>inaka</a:t>
            </a:r>
            <a:r>
              <a:rPr lang="en-US" sz="2100" dirty="0">
                <a:solidFill>
                  <a:srgbClr val="FFFFFF"/>
                </a:solidFill>
                <a:latin typeface="Montserrat Italics"/>
              </a:rPr>
              <a:t> and other fishes are all dried up. Stone buildings and houses are standing on what were </a:t>
            </a:r>
            <a:r>
              <a:rPr lang="en-US" sz="2100" dirty="0" err="1">
                <a:solidFill>
                  <a:srgbClr val="FFFFFF"/>
                </a:solidFill>
                <a:latin typeface="Montserrat Italics"/>
              </a:rPr>
              <a:t>mahika</a:t>
            </a:r>
            <a:r>
              <a:rPr lang="en-US" sz="2100" dirty="0">
                <a:solidFill>
                  <a:srgbClr val="FFFFFF"/>
                </a:solidFill>
                <a:latin typeface="Montserrat Italics"/>
              </a:rPr>
              <a:t> kai.”</a:t>
            </a:r>
          </a:p>
          <a:p>
            <a:pPr algn="just">
              <a:lnSpc>
                <a:spcPts val="4199"/>
              </a:lnSpc>
            </a:pPr>
            <a:r>
              <a:rPr lang="en-US" sz="2100" dirty="0">
                <a:solidFill>
                  <a:srgbClr val="FFFFFF"/>
                </a:solidFill>
                <a:latin typeface="Montserrat Italics"/>
              </a:rPr>
              <a:t> </a:t>
            </a:r>
          </a:p>
          <a:p>
            <a:pPr algn="just">
              <a:lnSpc>
                <a:spcPts val="4199"/>
              </a:lnSpc>
            </a:pPr>
            <a:r>
              <a:rPr lang="en-US" sz="2100" dirty="0">
                <a:solidFill>
                  <a:srgbClr val="FFFFFF"/>
                </a:solidFill>
                <a:latin typeface="Montserrat Italics"/>
              </a:rPr>
              <a:t>“The rivers are closed to us and reserves are insufficient to support us. The young men may be able to work at shearing and harvesting but for a large part of the year there is no work to do.”</a:t>
            </a:r>
          </a:p>
          <a:p>
            <a:pPr algn="just">
              <a:lnSpc>
                <a:spcPts val="4199"/>
              </a:lnSpc>
            </a:pPr>
            <a:r>
              <a:rPr lang="en-US" sz="2099" dirty="0">
                <a:solidFill>
                  <a:srgbClr val="FFFFFF"/>
                </a:solidFill>
                <a:latin typeface="Montserrat Italics"/>
              </a:rPr>
              <a:t> </a:t>
            </a:r>
          </a:p>
          <a:p>
            <a:pPr algn="just">
              <a:lnSpc>
                <a:spcPts val="4199"/>
              </a:lnSpc>
            </a:pPr>
            <a:r>
              <a:rPr lang="en-US" sz="2099" dirty="0">
                <a:solidFill>
                  <a:srgbClr val="FFFFFF"/>
                </a:solidFill>
                <a:latin typeface="Montserrat Italics"/>
              </a:rPr>
              <a:t>“They</a:t>
            </a:r>
            <a:r>
              <a:rPr lang="en-US" sz="2100" dirty="0">
                <a:solidFill>
                  <a:srgbClr val="FFFFFF"/>
                </a:solidFill>
                <a:latin typeface="Montserrat Italics"/>
              </a:rPr>
              <a:t> [</a:t>
            </a:r>
            <a:r>
              <a:rPr lang="en-US" sz="2100" dirty="0" err="1">
                <a:solidFill>
                  <a:srgbClr val="FFFFFF"/>
                </a:solidFill>
                <a:latin typeface="Montserrat Italics"/>
              </a:rPr>
              <a:t>Kāi</a:t>
            </a:r>
            <a:r>
              <a:rPr lang="en-US" sz="2100" dirty="0">
                <a:solidFill>
                  <a:srgbClr val="FFFFFF"/>
                </a:solidFill>
                <a:latin typeface="Montserrat Italics"/>
              </a:rPr>
              <a:t> </a:t>
            </a:r>
            <a:r>
              <a:rPr lang="en-US" sz="2100" dirty="0" err="1">
                <a:solidFill>
                  <a:srgbClr val="FFFFFF"/>
                </a:solidFill>
                <a:latin typeface="Montserrat Italics"/>
              </a:rPr>
              <a:t>Tahu</a:t>
            </a:r>
            <a:r>
              <a:rPr lang="en-US" sz="2100" dirty="0">
                <a:solidFill>
                  <a:srgbClr val="FFFFFF"/>
                </a:solidFill>
                <a:latin typeface="Montserrat Italics"/>
              </a:rPr>
              <a:t>] complained that, although they have a closed season for eels, the Europeans catch them all the year round.”</a:t>
            </a:r>
          </a:p>
          <a:p>
            <a:pPr algn="just">
              <a:lnSpc>
                <a:spcPts val="4199"/>
              </a:lnSpc>
            </a:pPr>
            <a:r>
              <a:rPr lang="en-US" sz="2100" dirty="0">
                <a:solidFill>
                  <a:srgbClr val="FFFFFF"/>
                </a:solidFill>
                <a:latin typeface="Montserrat Italics"/>
              </a:rPr>
              <a:t> </a:t>
            </a:r>
          </a:p>
          <a:p>
            <a:pPr algn="just">
              <a:lnSpc>
                <a:spcPts val="4200"/>
              </a:lnSpc>
            </a:pPr>
            <a:r>
              <a:rPr lang="en-US" sz="2100" dirty="0">
                <a:solidFill>
                  <a:srgbClr val="FFFFFF"/>
                </a:solidFill>
                <a:latin typeface="Montserrat Italics"/>
              </a:rPr>
              <a:t>“In olden times the natives had control of these matters, but the advent of the Europeans and the settlement of the country changed the state of affairs and destroyed the protection that formerly existed, consequently their </a:t>
            </a:r>
            <a:r>
              <a:rPr lang="en-US" sz="2100" dirty="0" err="1">
                <a:solidFill>
                  <a:srgbClr val="FFFFFF"/>
                </a:solidFill>
                <a:latin typeface="Montserrat Italics"/>
              </a:rPr>
              <a:t>mahika</a:t>
            </a:r>
            <a:r>
              <a:rPr lang="en-US" sz="2100" dirty="0">
                <a:solidFill>
                  <a:srgbClr val="FFFFFF"/>
                </a:solidFill>
                <a:latin typeface="Montserrat Italics"/>
              </a:rPr>
              <a:t> kai (food producing places) are rendered more worthless every year.”</a:t>
            </a:r>
          </a:p>
        </p:txBody>
      </p:sp>
      <p:sp>
        <p:nvSpPr>
          <p:cNvPr id="3" name="TextBox 3"/>
          <p:cNvSpPr txBox="1"/>
          <p:nvPr/>
        </p:nvSpPr>
        <p:spPr>
          <a:xfrm>
            <a:off x="743843" y="812055"/>
            <a:ext cx="12598519" cy="1279601"/>
          </a:xfrm>
          <a:prstGeom prst="rect">
            <a:avLst/>
          </a:prstGeom>
        </p:spPr>
        <p:txBody>
          <a:bodyPr lIns="0" tIns="0" rIns="0" bIns="0" rtlCol="0" anchor="t">
            <a:spAutoFit/>
          </a:bodyPr>
          <a:lstStyle/>
          <a:p>
            <a:pPr>
              <a:lnSpc>
                <a:spcPts val="5040"/>
              </a:lnSpc>
            </a:pPr>
            <a:r>
              <a:rPr lang="en-US" sz="4200" dirty="0" err="1">
                <a:solidFill>
                  <a:srgbClr val="FFFFFF"/>
                </a:solidFill>
                <a:latin typeface="Montserrat Extra-Bold"/>
              </a:rPr>
              <a:t>Tiramorehu</a:t>
            </a:r>
            <a:r>
              <a:rPr lang="en-US" sz="4200" dirty="0">
                <a:solidFill>
                  <a:srgbClr val="FFFFFF"/>
                </a:solidFill>
                <a:latin typeface="Montserrat Extra-Bold"/>
              </a:rPr>
              <a:t> speaking at the Smith </a:t>
            </a:r>
            <a:r>
              <a:rPr lang="en-US" sz="4200" dirty="0" err="1">
                <a:solidFill>
                  <a:srgbClr val="FFFFFF"/>
                </a:solidFill>
                <a:latin typeface="Montserrat Extra-Bold"/>
              </a:rPr>
              <a:t>Nairn</a:t>
            </a:r>
            <a:r>
              <a:rPr lang="en-US" sz="4200" dirty="0">
                <a:solidFill>
                  <a:srgbClr val="FFFFFF"/>
                </a:solidFill>
                <a:latin typeface="Montserrat Extra-Bold"/>
              </a:rPr>
              <a:t> Royal Commission in 1879, MA 67/7</a:t>
            </a:r>
            <a:r>
              <a:rPr lang="en-US" sz="4200">
                <a:solidFill>
                  <a:srgbClr val="FFFFFF"/>
                </a:solidFill>
                <a:latin typeface="Montserrat Extra-Bold"/>
              </a:rPr>
              <a:t>, stated:</a:t>
            </a:r>
            <a:endParaRPr lang="en-US" sz="4200" dirty="0">
              <a:solidFill>
                <a:srgbClr val="FFFFFF"/>
              </a:solidFill>
              <a:latin typeface="Montserrat Extra-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C453E"/>
        </a:solidFill>
        <a:effectLst/>
      </p:bgPr>
    </p:bg>
    <p:spTree>
      <p:nvGrpSpPr>
        <p:cNvPr id="1" name=""/>
        <p:cNvGrpSpPr/>
        <p:nvPr/>
      </p:nvGrpSpPr>
      <p:grpSpPr>
        <a:xfrm>
          <a:off x="0" y="0"/>
          <a:ext cx="0" cy="0"/>
          <a:chOff x="0" y="0"/>
          <a:chExt cx="0" cy="0"/>
        </a:xfrm>
      </p:grpSpPr>
      <p:grpSp>
        <p:nvGrpSpPr>
          <p:cNvPr id="2" name="Group 2"/>
          <p:cNvGrpSpPr/>
          <p:nvPr/>
        </p:nvGrpSpPr>
        <p:grpSpPr>
          <a:xfrm>
            <a:off x="12406764" y="1875044"/>
            <a:ext cx="3991634" cy="7784519"/>
            <a:chOff x="0" y="0"/>
            <a:chExt cx="5322179" cy="10379359"/>
          </a:xfrm>
        </p:grpSpPr>
        <p:pic>
          <p:nvPicPr>
            <p:cNvPr id="3" name="Picture 3"/>
            <p:cNvPicPr>
              <a:picLocks noChangeAspect="1"/>
            </p:cNvPicPr>
            <p:nvPr/>
          </p:nvPicPr>
          <p:blipFill>
            <a:blip r:embed="rId2"/>
            <a:srcRect t="2437" b="2437"/>
            <a:stretch>
              <a:fillRect/>
            </a:stretch>
          </p:blipFill>
          <p:spPr>
            <a:xfrm>
              <a:off x="0" y="0"/>
              <a:ext cx="5322179" cy="3375120"/>
            </a:xfrm>
            <a:prstGeom prst="rect">
              <a:avLst/>
            </a:prstGeom>
          </p:spPr>
        </p:pic>
        <p:pic>
          <p:nvPicPr>
            <p:cNvPr id="4" name="Picture 4"/>
            <p:cNvPicPr>
              <a:picLocks noChangeAspect="1"/>
            </p:cNvPicPr>
            <p:nvPr/>
          </p:nvPicPr>
          <p:blipFill>
            <a:blip r:embed="rId3"/>
            <a:srcRect t="2530" b="2530"/>
            <a:stretch>
              <a:fillRect/>
            </a:stretch>
          </p:blipFill>
          <p:spPr>
            <a:xfrm>
              <a:off x="0" y="3502120"/>
              <a:ext cx="5322179" cy="3375120"/>
            </a:xfrm>
            <a:prstGeom prst="rect">
              <a:avLst/>
            </a:prstGeom>
          </p:spPr>
        </p:pic>
        <p:pic>
          <p:nvPicPr>
            <p:cNvPr id="5" name="Picture 5"/>
            <p:cNvPicPr>
              <a:picLocks noChangeAspect="1"/>
            </p:cNvPicPr>
            <p:nvPr/>
          </p:nvPicPr>
          <p:blipFill>
            <a:blip r:embed="rId4"/>
            <a:srcRect t="2467" b="2467"/>
            <a:stretch>
              <a:fillRect/>
            </a:stretch>
          </p:blipFill>
          <p:spPr>
            <a:xfrm>
              <a:off x="0" y="7004239"/>
              <a:ext cx="5322179" cy="3375120"/>
            </a:xfrm>
            <a:prstGeom prst="rect">
              <a:avLst/>
            </a:prstGeom>
          </p:spPr>
        </p:pic>
      </p:grpSp>
      <p:sp>
        <p:nvSpPr>
          <p:cNvPr id="6" name="TextBox 6"/>
          <p:cNvSpPr txBox="1"/>
          <p:nvPr/>
        </p:nvSpPr>
        <p:spPr>
          <a:xfrm>
            <a:off x="1028700" y="2890825"/>
            <a:ext cx="9402915" cy="4654351"/>
          </a:xfrm>
          <a:prstGeom prst="rect">
            <a:avLst/>
          </a:prstGeom>
        </p:spPr>
        <p:txBody>
          <a:bodyPr lIns="0" tIns="0" rIns="0" bIns="0" rtlCol="0" anchor="t">
            <a:spAutoFit/>
          </a:bodyPr>
          <a:lstStyle/>
          <a:p>
            <a:pPr marL="453390" lvl="1" indent="-226695" algn="just">
              <a:lnSpc>
                <a:spcPts val="5250"/>
              </a:lnSpc>
              <a:buFont typeface="Arial"/>
              <a:buChar char="•"/>
            </a:pPr>
            <a:r>
              <a:rPr lang="en-US" sz="2100" dirty="0">
                <a:solidFill>
                  <a:srgbClr val="FFFFFF"/>
                </a:solidFill>
                <a:latin typeface="Montserrat"/>
              </a:rPr>
              <a:t>Taonga species list of birds, plants and fish with provisions.</a:t>
            </a:r>
          </a:p>
          <a:p>
            <a:pPr algn="just">
              <a:lnSpc>
                <a:spcPts val="5250"/>
              </a:lnSpc>
            </a:pPr>
            <a:endParaRPr lang="en-US" sz="2100" dirty="0">
              <a:solidFill>
                <a:srgbClr val="FFFFFF"/>
              </a:solidFill>
              <a:latin typeface="Montserrat"/>
            </a:endParaRPr>
          </a:p>
          <a:p>
            <a:pPr marL="453390" lvl="1" indent="-226695" algn="just">
              <a:lnSpc>
                <a:spcPts val="5250"/>
              </a:lnSpc>
              <a:buFont typeface="Arial"/>
              <a:buChar char="•"/>
            </a:pPr>
            <a:r>
              <a:rPr lang="en-US" sz="2100" dirty="0">
                <a:solidFill>
                  <a:srgbClr val="FFFFFF"/>
                </a:solidFill>
                <a:latin typeface="Montserrat"/>
              </a:rPr>
              <a:t>Statutory Acknowledgements for Lake </a:t>
            </a:r>
            <a:r>
              <a:rPr lang="en-US" sz="2100" dirty="0" err="1">
                <a:solidFill>
                  <a:srgbClr val="FFFFFF"/>
                </a:solidFill>
                <a:latin typeface="Montserrat"/>
              </a:rPr>
              <a:t>Hāwea</a:t>
            </a:r>
            <a:r>
              <a:rPr lang="en-US" sz="2100" dirty="0">
                <a:solidFill>
                  <a:srgbClr val="FFFFFF"/>
                </a:solidFill>
                <a:latin typeface="Montserrat"/>
              </a:rPr>
              <a:t>, Lake Wanaka, </a:t>
            </a:r>
            <a:r>
              <a:rPr lang="en-US" sz="2100" dirty="0" err="1">
                <a:solidFill>
                  <a:srgbClr val="FFFFFF"/>
                </a:solidFill>
                <a:latin typeface="Montserrat"/>
              </a:rPr>
              <a:t>Tititea</a:t>
            </a:r>
            <a:r>
              <a:rPr lang="en-US" sz="2100" dirty="0">
                <a:solidFill>
                  <a:srgbClr val="FFFFFF"/>
                </a:solidFill>
                <a:latin typeface="Montserrat"/>
              </a:rPr>
              <a:t> (Mt </a:t>
            </a:r>
            <a:r>
              <a:rPr lang="en-US" sz="2100" dirty="0" err="1">
                <a:solidFill>
                  <a:srgbClr val="FFFFFF"/>
                </a:solidFill>
                <a:latin typeface="Montserrat"/>
              </a:rPr>
              <a:t>Asiring</a:t>
            </a:r>
            <a:r>
              <a:rPr lang="en-US" sz="2100" dirty="0">
                <a:solidFill>
                  <a:srgbClr val="FFFFFF"/>
                </a:solidFill>
                <a:latin typeface="Montserrat"/>
              </a:rPr>
              <a:t>), </a:t>
            </a:r>
            <a:r>
              <a:rPr lang="en-US" sz="2100" dirty="0" err="1">
                <a:solidFill>
                  <a:srgbClr val="FFFFFF"/>
                </a:solidFill>
                <a:latin typeface="Montserrat"/>
              </a:rPr>
              <a:t>Pikirakatahi</a:t>
            </a:r>
            <a:r>
              <a:rPr lang="en-US" sz="2100" dirty="0">
                <a:solidFill>
                  <a:srgbClr val="FFFFFF"/>
                </a:solidFill>
                <a:latin typeface="Montserrat"/>
              </a:rPr>
              <a:t> (Mt </a:t>
            </a:r>
            <a:r>
              <a:rPr lang="en-US" sz="2100" dirty="0" err="1">
                <a:solidFill>
                  <a:srgbClr val="FFFFFF"/>
                </a:solidFill>
                <a:latin typeface="Montserrat"/>
              </a:rPr>
              <a:t>Earnslaw</a:t>
            </a:r>
            <a:r>
              <a:rPr lang="en-US" sz="2100" dirty="0">
                <a:solidFill>
                  <a:srgbClr val="FFFFFF"/>
                </a:solidFill>
                <a:latin typeface="Montserrat"/>
              </a:rPr>
              <a:t>), </a:t>
            </a:r>
            <a:r>
              <a:rPr lang="en-US" sz="2100" dirty="0" err="1">
                <a:solidFill>
                  <a:srgbClr val="FFFFFF"/>
                </a:solidFill>
                <a:latin typeface="Montserrat"/>
              </a:rPr>
              <a:t>Whakatipu-wai-māori</a:t>
            </a:r>
            <a:r>
              <a:rPr lang="en-US" sz="2100" dirty="0">
                <a:solidFill>
                  <a:srgbClr val="FFFFFF"/>
                </a:solidFill>
                <a:latin typeface="Montserrat"/>
              </a:rPr>
              <a:t> (Lake Wakatipu), Mata-au (Clutha River);</a:t>
            </a:r>
          </a:p>
          <a:p>
            <a:pPr algn="just">
              <a:lnSpc>
                <a:spcPts val="5250"/>
              </a:lnSpc>
            </a:pPr>
            <a:endParaRPr lang="en-US" sz="2100" dirty="0">
              <a:solidFill>
                <a:srgbClr val="FFFFFF"/>
              </a:solidFill>
              <a:latin typeface="Montserrat"/>
            </a:endParaRPr>
          </a:p>
          <a:p>
            <a:pPr marL="453390" lvl="1" indent="-226695" algn="just">
              <a:lnSpc>
                <a:spcPts val="5250"/>
              </a:lnSpc>
              <a:buFont typeface="Arial"/>
              <a:buChar char="•"/>
            </a:pPr>
            <a:r>
              <a:rPr lang="en-US" sz="2100" dirty="0" err="1">
                <a:solidFill>
                  <a:srgbClr val="FFFFFF"/>
                </a:solidFill>
                <a:latin typeface="Montserrat"/>
              </a:rPr>
              <a:t>Tōpuni</a:t>
            </a:r>
            <a:r>
              <a:rPr lang="en-US" sz="2100" dirty="0">
                <a:solidFill>
                  <a:srgbClr val="FFFFFF"/>
                </a:solidFill>
                <a:latin typeface="Montserrat"/>
              </a:rPr>
              <a:t> for </a:t>
            </a:r>
            <a:r>
              <a:rPr lang="en-US" sz="2100" dirty="0" err="1">
                <a:solidFill>
                  <a:srgbClr val="FFFFFF"/>
                </a:solidFill>
                <a:latin typeface="Montserrat"/>
              </a:rPr>
              <a:t>Tititea</a:t>
            </a:r>
            <a:r>
              <a:rPr lang="en-US" sz="2100" dirty="0">
                <a:solidFill>
                  <a:srgbClr val="FFFFFF"/>
                </a:solidFill>
                <a:latin typeface="Montserrat"/>
              </a:rPr>
              <a:t>, </a:t>
            </a:r>
            <a:r>
              <a:rPr lang="en-US" sz="2100" dirty="0" err="1">
                <a:solidFill>
                  <a:srgbClr val="FFFFFF"/>
                </a:solidFill>
                <a:latin typeface="Montserrat"/>
              </a:rPr>
              <a:t>Pikirakatahi</a:t>
            </a:r>
            <a:r>
              <a:rPr lang="en-US" sz="2100" dirty="0">
                <a:solidFill>
                  <a:srgbClr val="FFFFFF"/>
                </a:solidFill>
                <a:latin typeface="Montserrat"/>
              </a:rPr>
              <a:t> and Te </a:t>
            </a:r>
            <a:r>
              <a:rPr lang="en-US" sz="2100" dirty="0" err="1">
                <a:solidFill>
                  <a:srgbClr val="FFFFFF"/>
                </a:solidFill>
                <a:latin typeface="Montserrat"/>
              </a:rPr>
              <a:t>Koroka</a:t>
            </a:r>
            <a:r>
              <a:rPr lang="en-US" sz="2100" dirty="0">
                <a:solidFill>
                  <a:srgbClr val="FFFFFF"/>
                </a:solidFill>
                <a:latin typeface="Montserrat"/>
              </a:rPr>
              <a:t>.</a:t>
            </a:r>
          </a:p>
        </p:txBody>
      </p:sp>
      <p:sp>
        <p:nvSpPr>
          <p:cNvPr id="7" name="TextBox 7"/>
          <p:cNvSpPr txBox="1"/>
          <p:nvPr/>
        </p:nvSpPr>
        <p:spPr>
          <a:xfrm>
            <a:off x="306096" y="529058"/>
            <a:ext cx="16617598" cy="716977"/>
          </a:xfrm>
          <a:prstGeom prst="rect">
            <a:avLst/>
          </a:prstGeom>
        </p:spPr>
        <p:txBody>
          <a:bodyPr lIns="0" tIns="0" rIns="0" bIns="0" rtlCol="0" anchor="t">
            <a:spAutoFit/>
          </a:bodyPr>
          <a:lstStyle/>
          <a:p>
            <a:pPr>
              <a:lnSpc>
                <a:spcPts val="5759"/>
              </a:lnSpc>
            </a:pPr>
            <a:r>
              <a:rPr lang="en-US" sz="4800">
                <a:solidFill>
                  <a:srgbClr val="FFFFFF"/>
                </a:solidFill>
                <a:latin typeface="Montserrat Extra-Bold"/>
              </a:rPr>
              <a:t>The Ngāi Tahu Claims Settlement Act 1998 include;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C453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45664" y="2972336"/>
            <a:ext cx="17596672" cy="5839896"/>
          </a:xfrm>
          <a:prstGeom prst="rect">
            <a:avLst/>
          </a:prstGeom>
        </p:spPr>
      </p:pic>
      <p:sp>
        <p:nvSpPr>
          <p:cNvPr id="3" name="TextBox 3"/>
          <p:cNvSpPr txBox="1"/>
          <p:nvPr/>
        </p:nvSpPr>
        <p:spPr>
          <a:xfrm>
            <a:off x="345664" y="1039720"/>
            <a:ext cx="17355507" cy="716977"/>
          </a:xfrm>
          <a:prstGeom prst="rect">
            <a:avLst/>
          </a:prstGeom>
        </p:spPr>
        <p:txBody>
          <a:bodyPr lIns="0" tIns="0" rIns="0" bIns="0" rtlCol="0" anchor="t">
            <a:spAutoFit/>
          </a:bodyPr>
          <a:lstStyle/>
          <a:p>
            <a:pPr>
              <a:lnSpc>
                <a:spcPts val="5759"/>
              </a:lnSpc>
            </a:pPr>
            <a:r>
              <a:rPr lang="en-US" sz="4800">
                <a:solidFill>
                  <a:srgbClr val="FFFFFF"/>
                </a:solidFill>
                <a:latin typeface="Montserrat Extra-Bold"/>
              </a:rPr>
              <a:t>Kā Huru </a:t>
            </a:r>
            <a:r>
              <a:rPr lang="en-US" sz="4799">
                <a:solidFill>
                  <a:srgbClr val="FFFFFF"/>
                </a:solidFill>
                <a:latin typeface="Montserrat Extra-Bold"/>
              </a:rPr>
              <a:t>Man</a:t>
            </a:r>
            <a:r>
              <a:rPr lang="en-US" sz="4800">
                <a:solidFill>
                  <a:srgbClr val="FFFFFF"/>
                </a:solidFill>
                <a:latin typeface="Montserrat Extra-Bold"/>
              </a:rPr>
              <a:t>u – Ngāi Tahu Mapping Project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12562" b="12562"/>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028700" y="1232833"/>
            <a:ext cx="12542767" cy="1094238"/>
          </a:xfrm>
          <a:prstGeom prst="rect">
            <a:avLst/>
          </a:prstGeom>
        </p:spPr>
        <p:txBody>
          <a:bodyPr lIns="0" tIns="0" rIns="0" bIns="0" rtlCol="0" anchor="t">
            <a:spAutoFit/>
          </a:bodyPr>
          <a:lstStyle/>
          <a:p>
            <a:pPr>
              <a:lnSpc>
                <a:spcPts val="8640"/>
              </a:lnSpc>
            </a:pPr>
            <a:r>
              <a:rPr lang="en-US" sz="7200">
                <a:solidFill>
                  <a:srgbClr val="FFFFFF"/>
                </a:solidFill>
                <a:latin typeface="Montserrat Extra-Bold"/>
              </a:rPr>
              <a:t>Tiramorehu</a:t>
            </a:r>
          </a:p>
        </p:txBody>
      </p:sp>
      <p:sp>
        <p:nvSpPr>
          <p:cNvPr id="3" name="TextBox 3"/>
          <p:cNvSpPr txBox="1"/>
          <p:nvPr/>
        </p:nvSpPr>
        <p:spPr>
          <a:xfrm>
            <a:off x="1028700" y="2725493"/>
            <a:ext cx="16106686" cy="7045775"/>
          </a:xfrm>
          <a:prstGeom prst="rect">
            <a:avLst/>
          </a:prstGeom>
        </p:spPr>
        <p:txBody>
          <a:bodyPr lIns="0" tIns="0" rIns="0" bIns="0" rtlCol="0" anchor="t">
            <a:spAutoFit/>
          </a:bodyPr>
          <a:lstStyle/>
          <a:p>
            <a:pPr marL="604520" lvl="1" indent="-302260" algn="just">
              <a:lnSpc>
                <a:spcPts val="7000"/>
              </a:lnSpc>
              <a:buFont typeface="Arial"/>
              <a:buChar char="•"/>
            </a:pPr>
            <a:r>
              <a:rPr lang="en-US" sz="2800" dirty="0">
                <a:solidFill>
                  <a:srgbClr val="FFFFFF"/>
                </a:solidFill>
                <a:latin typeface="Montserrat"/>
              </a:rPr>
              <a:t>The </a:t>
            </a:r>
            <a:r>
              <a:rPr lang="en-US" sz="2800" dirty="0" err="1">
                <a:solidFill>
                  <a:srgbClr val="FFFFFF"/>
                </a:solidFill>
                <a:latin typeface="Montserrat"/>
              </a:rPr>
              <a:t>Tiramorehu</a:t>
            </a:r>
            <a:r>
              <a:rPr lang="en-US" sz="2800" dirty="0">
                <a:solidFill>
                  <a:srgbClr val="FFFFFF"/>
                </a:solidFill>
                <a:latin typeface="Montserrat"/>
              </a:rPr>
              <a:t> account from the </a:t>
            </a:r>
            <a:r>
              <a:rPr lang="en-US" sz="2800" dirty="0" err="1">
                <a:solidFill>
                  <a:srgbClr val="FFFFFF"/>
                </a:solidFill>
                <a:latin typeface="Montserrat"/>
              </a:rPr>
              <a:t>waiata</a:t>
            </a:r>
            <a:r>
              <a:rPr lang="en-US" sz="2800" dirty="0">
                <a:solidFill>
                  <a:srgbClr val="FFFFFF"/>
                </a:solidFill>
                <a:latin typeface="Montserrat"/>
              </a:rPr>
              <a:t> tells of a beginning that was in total darkness.</a:t>
            </a:r>
          </a:p>
          <a:p>
            <a:pPr marL="604520" lvl="1" indent="-302260" algn="just">
              <a:lnSpc>
                <a:spcPts val="7000"/>
              </a:lnSpc>
              <a:buFont typeface="Arial"/>
              <a:buChar char="•"/>
            </a:pPr>
            <a:r>
              <a:rPr lang="en-US" sz="2800" dirty="0">
                <a:solidFill>
                  <a:srgbClr val="FFFFFF"/>
                </a:solidFill>
                <a:latin typeface="Montserrat"/>
              </a:rPr>
              <a:t>This was followed by the emergence of light into a great void of nothingness.</a:t>
            </a:r>
          </a:p>
          <a:p>
            <a:pPr marL="604520" lvl="1" indent="-302260" algn="just">
              <a:lnSpc>
                <a:spcPts val="7000"/>
              </a:lnSpc>
              <a:buFont typeface="Arial"/>
              <a:buChar char="•"/>
            </a:pPr>
            <a:r>
              <a:rPr lang="en-US" sz="2800" dirty="0">
                <a:solidFill>
                  <a:srgbClr val="FFFFFF"/>
                </a:solidFill>
                <a:latin typeface="Montserrat"/>
              </a:rPr>
              <a:t>In time </a:t>
            </a:r>
            <a:r>
              <a:rPr lang="en-US" sz="2800" dirty="0" err="1">
                <a:solidFill>
                  <a:srgbClr val="FFFFFF"/>
                </a:solidFill>
                <a:latin typeface="Montserrat"/>
              </a:rPr>
              <a:t>Maku</a:t>
            </a:r>
            <a:r>
              <a:rPr lang="en-US" sz="2800" dirty="0">
                <a:solidFill>
                  <a:srgbClr val="FFFFFF"/>
                </a:solidFill>
                <a:latin typeface="Montserrat"/>
              </a:rPr>
              <a:t> mated with </a:t>
            </a:r>
            <a:r>
              <a:rPr lang="en-US" sz="2800" dirty="0" err="1">
                <a:solidFill>
                  <a:srgbClr val="FFFFFF"/>
                </a:solidFill>
                <a:latin typeface="Montserrat"/>
              </a:rPr>
              <a:t>Mahoranuiatea</a:t>
            </a:r>
            <a:r>
              <a:rPr lang="en-US" sz="2800" dirty="0">
                <a:solidFill>
                  <a:srgbClr val="FFFFFF"/>
                </a:solidFill>
                <a:latin typeface="Montserrat"/>
              </a:rPr>
              <a:t> which resulted in great expanses of water.</a:t>
            </a:r>
          </a:p>
          <a:p>
            <a:pPr marL="604520" lvl="1" indent="-302260" algn="just">
              <a:lnSpc>
                <a:spcPts val="7000"/>
              </a:lnSpc>
              <a:buFont typeface="Arial"/>
              <a:buChar char="•"/>
            </a:pPr>
            <a:r>
              <a:rPr lang="en-US" sz="2800" dirty="0">
                <a:solidFill>
                  <a:srgbClr val="FFFFFF"/>
                </a:solidFill>
                <a:latin typeface="Montserrat"/>
              </a:rPr>
              <a:t>Then, </a:t>
            </a:r>
            <a:r>
              <a:rPr lang="en-US" sz="2800" dirty="0" err="1">
                <a:solidFill>
                  <a:srgbClr val="FFFFFF"/>
                </a:solidFill>
                <a:latin typeface="Montserrat"/>
              </a:rPr>
              <a:t>Papatūānuku</a:t>
            </a:r>
            <a:r>
              <a:rPr lang="en-US" sz="2800" dirty="0">
                <a:solidFill>
                  <a:srgbClr val="FFFFFF"/>
                </a:solidFill>
                <a:latin typeface="Montserrat"/>
              </a:rPr>
              <a:t> and </a:t>
            </a:r>
            <a:r>
              <a:rPr lang="en-US" sz="2800" dirty="0" err="1">
                <a:solidFill>
                  <a:srgbClr val="FFFFFF"/>
                </a:solidFill>
                <a:latin typeface="Montserrat"/>
              </a:rPr>
              <a:t>Takaroa</a:t>
            </a:r>
            <a:r>
              <a:rPr lang="en-US" sz="2800" dirty="0">
                <a:solidFill>
                  <a:srgbClr val="FFFFFF"/>
                </a:solidFill>
                <a:latin typeface="Montserrat"/>
              </a:rPr>
              <a:t> met and had children after which </a:t>
            </a:r>
            <a:r>
              <a:rPr lang="en-US" sz="2800" dirty="0" err="1">
                <a:solidFill>
                  <a:srgbClr val="FFFFFF"/>
                </a:solidFill>
                <a:latin typeface="Montserrat"/>
              </a:rPr>
              <a:t>Takaroa</a:t>
            </a:r>
            <a:r>
              <a:rPr lang="en-US" sz="2800" dirty="0">
                <a:solidFill>
                  <a:srgbClr val="FFFFFF"/>
                </a:solidFill>
                <a:latin typeface="Montserrat"/>
              </a:rPr>
              <a:t> left for a long period of time.</a:t>
            </a:r>
          </a:p>
          <a:p>
            <a:pPr marL="604520" lvl="1" indent="-302260" algn="just">
              <a:lnSpc>
                <a:spcPts val="7000"/>
              </a:lnSpc>
              <a:buFont typeface="Arial"/>
              <a:buChar char="•"/>
            </a:pPr>
            <a:r>
              <a:rPr lang="en-US" sz="2800" dirty="0">
                <a:solidFill>
                  <a:srgbClr val="FFFFFF"/>
                </a:solidFill>
                <a:latin typeface="Montserrat"/>
              </a:rPr>
              <a:t>A lonely </a:t>
            </a:r>
            <a:r>
              <a:rPr lang="en-US" sz="2800" dirty="0" err="1">
                <a:solidFill>
                  <a:srgbClr val="FFFFFF"/>
                </a:solidFill>
                <a:latin typeface="Montserrat"/>
              </a:rPr>
              <a:t>Papatūānuku</a:t>
            </a:r>
            <a:r>
              <a:rPr lang="en-US" sz="2800" dirty="0">
                <a:solidFill>
                  <a:srgbClr val="FFFFFF"/>
                </a:solidFill>
                <a:latin typeface="Montserrat"/>
              </a:rPr>
              <a:t> (Earth Mother) then met </a:t>
            </a:r>
            <a:r>
              <a:rPr lang="en-US" sz="2800" dirty="0" err="1">
                <a:solidFill>
                  <a:srgbClr val="FFFFFF"/>
                </a:solidFill>
                <a:latin typeface="Montserrat"/>
              </a:rPr>
              <a:t>Rakinui</a:t>
            </a:r>
            <a:r>
              <a:rPr lang="en-US" sz="2800" dirty="0">
                <a:solidFill>
                  <a:srgbClr val="FFFFFF"/>
                </a:solidFill>
                <a:latin typeface="Montserrat"/>
              </a:rPr>
              <a:t> (Sky Father), they had many children who conspired to force their parents coupled bodies apart to let the light in.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848" b="48464"/>
          <a:stretch>
            <a:fillRect/>
          </a:stretch>
        </p:blipFill>
        <p:spPr>
          <a:xfrm>
            <a:off x="0" y="0"/>
            <a:ext cx="18288000" cy="5448300"/>
          </a:xfrm>
          <a:prstGeom prst="rect">
            <a:avLst/>
          </a:prstGeom>
        </p:spPr>
      </p:pic>
      <p:sp>
        <p:nvSpPr>
          <p:cNvPr id="3" name="TextBox 3"/>
          <p:cNvSpPr txBox="1"/>
          <p:nvPr/>
        </p:nvSpPr>
        <p:spPr>
          <a:xfrm>
            <a:off x="1" y="6071832"/>
            <a:ext cx="5257800" cy="2556211"/>
          </a:xfrm>
          <a:prstGeom prst="rect">
            <a:avLst/>
          </a:prstGeom>
        </p:spPr>
        <p:txBody>
          <a:bodyPr wrap="square" lIns="0" tIns="0" rIns="0" bIns="0" rtlCol="0" anchor="t">
            <a:spAutoFit/>
          </a:bodyPr>
          <a:lstStyle/>
          <a:p>
            <a:pPr algn="ctr">
              <a:lnSpc>
                <a:spcPts val="6720"/>
              </a:lnSpc>
            </a:pPr>
            <a:r>
              <a:rPr lang="en-US" sz="5600" dirty="0">
                <a:solidFill>
                  <a:srgbClr val="2D516D"/>
                </a:solidFill>
                <a:latin typeface="Montserrat Extra-Bold"/>
              </a:rPr>
              <a:t>Offspring of </a:t>
            </a:r>
            <a:r>
              <a:rPr lang="en-US" sz="5600" dirty="0" err="1">
                <a:solidFill>
                  <a:srgbClr val="2D516D"/>
                </a:solidFill>
                <a:latin typeface="Montserrat Extra-Bold"/>
              </a:rPr>
              <a:t>Rakinui</a:t>
            </a:r>
            <a:r>
              <a:rPr lang="en-US" sz="5600" dirty="0">
                <a:solidFill>
                  <a:srgbClr val="2D516D"/>
                </a:solidFill>
                <a:latin typeface="Montserrat Extra-Bold"/>
              </a:rPr>
              <a:t> and </a:t>
            </a:r>
            <a:r>
              <a:rPr lang="en-US" sz="5600" dirty="0" err="1">
                <a:solidFill>
                  <a:srgbClr val="2D516D"/>
                </a:solidFill>
                <a:latin typeface="Montserrat Extra-Bold"/>
              </a:rPr>
              <a:t>Papatūānuku</a:t>
            </a:r>
            <a:endParaRPr lang="en-US" sz="5600" dirty="0">
              <a:solidFill>
                <a:srgbClr val="2D516D"/>
              </a:solidFill>
              <a:latin typeface="Montserrat Extra-Bold"/>
            </a:endParaRPr>
          </a:p>
        </p:txBody>
      </p:sp>
      <p:sp>
        <p:nvSpPr>
          <p:cNvPr id="4" name="TextBox 4"/>
          <p:cNvSpPr txBox="1"/>
          <p:nvPr/>
        </p:nvSpPr>
        <p:spPr>
          <a:xfrm>
            <a:off x="5562599" y="5607544"/>
            <a:ext cx="12725400" cy="4644669"/>
          </a:xfrm>
          <a:prstGeom prst="rect">
            <a:avLst/>
          </a:prstGeom>
        </p:spPr>
        <p:txBody>
          <a:bodyPr wrap="square" lIns="0" tIns="0" rIns="0" bIns="0" rtlCol="0" anchor="t">
            <a:spAutoFit/>
          </a:bodyPr>
          <a:lstStyle/>
          <a:p>
            <a:pPr>
              <a:lnSpc>
                <a:spcPts val="4599"/>
              </a:lnSpc>
            </a:pPr>
            <a:r>
              <a:rPr lang="en-US" sz="2300" dirty="0">
                <a:solidFill>
                  <a:srgbClr val="2C453E"/>
                </a:solidFill>
                <a:latin typeface="Montserrat"/>
              </a:rPr>
              <a:t>The dominant offspring who took an interest in human affairs were;</a:t>
            </a:r>
          </a:p>
          <a:p>
            <a:pPr>
              <a:lnSpc>
                <a:spcPts val="4600"/>
              </a:lnSpc>
            </a:pPr>
            <a:endParaRPr lang="en-US" sz="2300" dirty="0">
              <a:solidFill>
                <a:srgbClr val="2C453E"/>
              </a:solidFill>
              <a:latin typeface="Montserrat"/>
            </a:endParaRPr>
          </a:p>
          <a:p>
            <a:pPr marL="496570" lvl="1" indent="-248285">
              <a:lnSpc>
                <a:spcPts val="4600"/>
              </a:lnSpc>
              <a:buFont typeface="Arial"/>
              <a:buChar char="•"/>
            </a:pPr>
            <a:r>
              <a:rPr lang="en-US" sz="2300" dirty="0" err="1">
                <a:solidFill>
                  <a:srgbClr val="2C453E"/>
                </a:solidFill>
                <a:latin typeface="Montserrat"/>
              </a:rPr>
              <a:t>Tāne</a:t>
            </a:r>
            <a:r>
              <a:rPr lang="en-US" sz="2300" dirty="0">
                <a:solidFill>
                  <a:srgbClr val="2C453E"/>
                </a:solidFill>
                <a:latin typeface="Montserrat"/>
              </a:rPr>
              <a:t>, </a:t>
            </a:r>
            <a:r>
              <a:rPr lang="en-US" sz="2300" dirty="0" err="1">
                <a:solidFill>
                  <a:srgbClr val="2C453E"/>
                </a:solidFill>
                <a:latin typeface="Montserrat"/>
              </a:rPr>
              <a:t>Tūmataueka</a:t>
            </a:r>
            <a:r>
              <a:rPr lang="en-US" sz="2300" dirty="0">
                <a:solidFill>
                  <a:srgbClr val="2C453E"/>
                </a:solidFill>
                <a:latin typeface="Montserrat"/>
              </a:rPr>
              <a:t>, </a:t>
            </a:r>
            <a:r>
              <a:rPr lang="en-US" sz="2300" dirty="0" err="1">
                <a:solidFill>
                  <a:srgbClr val="2C453E"/>
                </a:solidFill>
                <a:latin typeface="Montserrat"/>
              </a:rPr>
              <a:t>Rongo</a:t>
            </a:r>
            <a:r>
              <a:rPr lang="en-US" sz="2300" dirty="0">
                <a:solidFill>
                  <a:srgbClr val="2C453E"/>
                </a:solidFill>
                <a:latin typeface="Montserrat"/>
              </a:rPr>
              <a:t>, </a:t>
            </a:r>
            <a:r>
              <a:rPr lang="en-US" sz="2300" dirty="0" err="1">
                <a:solidFill>
                  <a:srgbClr val="2C453E"/>
                </a:solidFill>
                <a:latin typeface="Montserrat"/>
              </a:rPr>
              <a:t>Haumietiketike</a:t>
            </a:r>
            <a:r>
              <a:rPr lang="en-US" sz="2300" dirty="0">
                <a:solidFill>
                  <a:srgbClr val="2C453E"/>
                </a:solidFill>
                <a:latin typeface="Montserrat"/>
              </a:rPr>
              <a:t>, </a:t>
            </a:r>
            <a:r>
              <a:rPr lang="en-US" sz="2300" dirty="0" err="1">
                <a:solidFill>
                  <a:srgbClr val="2C453E"/>
                </a:solidFill>
                <a:latin typeface="Montserrat"/>
              </a:rPr>
              <a:t>Tāwhirimātea</a:t>
            </a:r>
            <a:r>
              <a:rPr lang="en-US" sz="2300" dirty="0">
                <a:solidFill>
                  <a:srgbClr val="2C453E"/>
                </a:solidFill>
                <a:latin typeface="Montserrat"/>
              </a:rPr>
              <a:t>, </a:t>
            </a:r>
            <a:r>
              <a:rPr lang="en-US" sz="2300" dirty="0" err="1">
                <a:solidFill>
                  <a:srgbClr val="2C453E"/>
                </a:solidFill>
                <a:latin typeface="Montserrat"/>
              </a:rPr>
              <a:t>Whiro</a:t>
            </a:r>
            <a:r>
              <a:rPr lang="en-US" sz="2300" dirty="0">
                <a:solidFill>
                  <a:srgbClr val="2C453E"/>
                </a:solidFill>
                <a:latin typeface="Montserrat"/>
              </a:rPr>
              <a:t> and </a:t>
            </a:r>
            <a:r>
              <a:rPr lang="en-US" sz="2300" dirty="0" err="1">
                <a:solidFill>
                  <a:srgbClr val="2C453E"/>
                </a:solidFill>
                <a:latin typeface="Montserrat"/>
              </a:rPr>
              <a:t>Rūaumoko</a:t>
            </a:r>
            <a:r>
              <a:rPr lang="en-US" sz="2300" dirty="0">
                <a:solidFill>
                  <a:srgbClr val="2C453E"/>
                </a:solidFill>
                <a:latin typeface="Montserrat"/>
              </a:rPr>
              <a:t>.</a:t>
            </a:r>
          </a:p>
          <a:p>
            <a:pPr marL="496569" lvl="1" indent="-248285">
              <a:lnSpc>
                <a:spcPts val="4599"/>
              </a:lnSpc>
              <a:buFont typeface="Arial"/>
              <a:buChar char="•"/>
            </a:pPr>
            <a:r>
              <a:rPr lang="en-US" sz="2300" dirty="0" err="1">
                <a:solidFill>
                  <a:srgbClr val="2C453E"/>
                </a:solidFill>
                <a:latin typeface="Montserrat"/>
              </a:rPr>
              <a:t>Tāne</a:t>
            </a:r>
            <a:r>
              <a:rPr lang="en-US" sz="2300" dirty="0">
                <a:solidFill>
                  <a:srgbClr val="2C453E"/>
                </a:solidFill>
                <a:latin typeface="Montserrat"/>
              </a:rPr>
              <a:t> was successful in forcing the separation.</a:t>
            </a:r>
          </a:p>
          <a:p>
            <a:pPr>
              <a:lnSpc>
                <a:spcPts val="4600"/>
              </a:lnSpc>
            </a:pPr>
            <a:endParaRPr lang="en-US" sz="2300" dirty="0">
              <a:solidFill>
                <a:srgbClr val="2C453E"/>
              </a:solidFill>
              <a:latin typeface="Montserrat"/>
            </a:endParaRPr>
          </a:p>
          <a:p>
            <a:pPr>
              <a:lnSpc>
                <a:spcPts val="4600"/>
              </a:lnSpc>
            </a:pPr>
            <a:r>
              <a:rPr lang="en-US" sz="2300" dirty="0">
                <a:solidFill>
                  <a:srgbClr val="2C453E"/>
                </a:solidFill>
                <a:latin typeface="Montserrat"/>
              </a:rPr>
              <a:t>A process of creation followed that included shaping of the natural world that makes up the earthly environment, of the heavens, and ultimately the emergence of mankind.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83202" y="1585267"/>
            <a:ext cx="16407896" cy="3163558"/>
          </a:xfrm>
          <a:prstGeom prst="rect">
            <a:avLst/>
          </a:prstGeom>
        </p:spPr>
        <p:txBody>
          <a:bodyPr lIns="0" tIns="0" rIns="0" bIns="0" rtlCol="0" anchor="t">
            <a:spAutoFit/>
          </a:bodyPr>
          <a:lstStyle/>
          <a:p>
            <a:pPr algn="just">
              <a:lnSpc>
                <a:spcPts val="4199"/>
              </a:lnSpc>
            </a:pPr>
            <a:r>
              <a:rPr lang="en-US" sz="2100" dirty="0">
                <a:solidFill>
                  <a:srgbClr val="2C453E"/>
                </a:solidFill>
                <a:latin typeface="Montserrat Bold Italics"/>
              </a:rPr>
              <a:t>Division of responsibilities among the eighty or so children of </a:t>
            </a:r>
            <a:r>
              <a:rPr lang="en-US" sz="2100" dirty="0" err="1">
                <a:solidFill>
                  <a:srgbClr val="2C453E"/>
                </a:solidFill>
                <a:latin typeface="Montserrat Bold Italics"/>
              </a:rPr>
              <a:t>Rakinui</a:t>
            </a:r>
            <a:r>
              <a:rPr lang="en-US" sz="2100" dirty="0">
                <a:solidFill>
                  <a:srgbClr val="2C453E"/>
                </a:solidFill>
                <a:latin typeface="Montserrat Bold Italics"/>
              </a:rPr>
              <a:t> and </a:t>
            </a:r>
            <a:r>
              <a:rPr lang="en-US" sz="2100" dirty="0" err="1">
                <a:solidFill>
                  <a:srgbClr val="2C453E"/>
                </a:solidFill>
                <a:latin typeface="Montserrat Bold Italics"/>
              </a:rPr>
              <a:t>Papatūānuku</a:t>
            </a:r>
            <a:endParaRPr lang="en-US" sz="2100" dirty="0">
              <a:solidFill>
                <a:srgbClr val="2C453E"/>
              </a:solidFill>
              <a:latin typeface="Montserrat Bold Italics"/>
            </a:endParaRPr>
          </a:p>
          <a:p>
            <a:pPr algn="just">
              <a:lnSpc>
                <a:spcPts val="4200"/>
              </a:lnSpc>
            </a:pPr>
            <a:endParaRPr lang="en-US" sz="2100" dirty="0">
              <a:solidFill>
                <a:srgbClr val="2C453E"/>
              </a:solidFill>
              <a:latin typeface="Montserrat Bold Italics"/>
            </a:endParaRPr>
          </a:p>
          <a:p>
            <a:pPr marL="453390" lvl="1" indent="-226695" algn="just">
              <a:lnSpc>
                <a:spcPts val="4199"/>
              </a:lnSpc>
              <a:buFont typeface="Arial"/>
              <a:buChar char="•"/>
            </a:pPr>
            <a:r>
              <a:rPr lang="en-US" sz="2100" dirty="0">
                <a:latin typeface="Montserrat"/>
              </a:rPr>
              <a:t>Across the heavens, sky, air, land, water and flora and fauna, sea life and the underground and many more elements.</a:t>
            </a:r>
          </a:p>
          <a:p>
            <a:pPr algn="just">
              <a:lnSpc>
                <a:spcPts val="4200"/>
              </a:lnSpc>
            </a:pPr>
            <a:endParaRPr lang="en-US" sz="2100" dirty="0">
              <a:latin typeface="Montserrat"/>
            </a:endParaRPr>
          </a:p>
          <a:p>
            <a:pPr marL="453390" lvl="1" indent="-226695" algn="just">
              <a:lnSpc>
                <a:spcPts val="4200"/>
              </a:lnSpc>
              <a:buFont typeface="Arial"/>
              <a:buChar char="•"/>
            </a:pPr>
            <a:r>
              <a:rPr lang="en-US" sz="2100" dirty="0">
                <a:latin typeface="Montserrat"/>
              </a:rPr>
              <a:t>The demi-gods or Atua include for example </a:t>
            </a:r>
            <a:r>
              <a:rPr lang="en-US" sz="2100" dirty="0" err="1">
                <a:latin typeface="Montserrat"/>
              </a:rPr>
              <a:t>Tāne</a:t>
            </a:r>
            <a:r>
              <a:rPr lang="en-US" sz="2100" dirty="0">
                <a:latin typeface="Montserrat"/>
              </a:rPr>
              <a:t> (birds and forests), </a:t>
            </a:r>
            <a:r>
              <a:rPr lang="en-US" sz="2100" dirty="0" err="1">
                <a:latin typeface="Montserrat"/>
              </a:rPr>
              <a:t>Tāwhirimātea</a:t>
            </a:r>
            <a:r>
              <a:rPr lang="en-US" sz="2100" dirty="0">
                <a:latin typeface="Montserrat"/>
              </a:rPr>
              <a:t> (weather, wind and the elements), </a:t>
            </a:r>
            <a:r>
              <a:rPr lang="en-US" sz="2100" dirty="0" err="1">
                <a:latin typeface="Montserrat"/>
              </a:rPr>
              <a:t>Ruaumoko</a:t>
            </a:r>
            <a:r>
              <a:rPr lang="en-US" sz="2100" dirty="0">
                <a:latin typeface="Montserrat"/>
              </a:rPr>
              <a:t> (underground and earthquakes) and so on.</a:t>
            </a:r>
          </a:p>
        </p:txBody>
      </p:sp>
      <p:sp>
        <p:nvSpPr>
          <p:cNvPr id="3" name="TextBox 3"/>
          <p:cNvSpPr txBox="1"/>
          <p:nvPr/>
        </p:nvSpPr>
        <p:spPr>
          <a:xfrm>
            <a:off x="1253530" y="544365"/>
            <a:ext cx="14115585" cy="968670"/>
          </a:xfrm>
          <a:prstGeom prst="rect">
            <a:avLst/>
          </a:prstGeom>
        </p:spPr>
        <p:txBody>
          <a:bodyPr lIns="0" tIns="0" rIns="0" bIns="0" rtlCol="0" anchor="t">
            <a:spAutoFit/>
          </a:bodyPr>
          <a:lstStyle/>
          <a:p>
            <a:pPr>
              <a:lnSpc>
                <a:spcPts val="7679"/>
              </a:lnSpc>
            </a:pPr>
            <a:r>
              <a:rPr lang="en-US" sz="6399">
                <a:solidFill>
                  <a:srgbClr val="6D8856"/>
                </a:solidFill>
                <a:latin typeface="Montserrat Extra-Bold"/>
              </a:rPr>
              <a:t>Division of Duties</a:t>
            </a:r>
          </a:p>
        </p:txBody>
      </p:sp>
      <p:sp>
        <p:nvSpPr>
          <p:cNvPr id="4" name="TextBox 4"/>
          <p:cNvSpPr txBox="1"/>
          <p:nvPr/>
        </p:nvSpPr>
        <p:spPr>
          <a:xfrm>
            <a:off x="1253530" y="5305869"/>
            <a:ext cx="13921982" cy="649849"/>
          </a:xfrm>
          <a:prstGeom prst="rect">
            <a:avLst/>
          </a:prstGeom>
        </p:spPr>
        <p:txBody>
          <a:bodyPr lIns="0" tIns="0" rIns="0" bIns="0" rtlCol="0" anchor="t">
            <a:spAutoFit/>
          </a:bodyPr>
          <a:lstStyle/>
          <a:p>
            <a:pPr>
              <a:lnSpc>
                <a:spcPts val="5999"/>
              </a:lnSpc>
            </a:pPr>
            <a:r>
              <a:rPr lang="en-US" sz="2399" dirty="0">
                <a:solidFill>
                  <a:srgbClr val="2C453E"/>
                </a:solidFill>
                <a:latin typeface="Montserrat Bold"/>
              </a:rPr>
              <a:t>Two of the wives of </a:t>
            </a:r>
            <a:r>
              <a:rPr lang="en-US" sz="2399" dirty="0" err="1">
                <a:solidFill>
                  <a:srgbClr val="2C453E"/>
                </a:solidFill>
                <a:latin typeface="Montserrat Bold"/>
              </a:rPr>
              <a:t>Rakinui</a:t>
            </a:r>
            <a:r>
              <a:rPr lang="en-US" sz="2399" dirty="0">
                <a:solidFill>
                  <a:srgbClr val="2C453E"/>
                </a:solidFill>
                <a:latin typeface="Montserrat Bold"/>
              </a:rPr>
              <a:t>: </a:t>
            </a:r>
          </a:p>
        </p:txBody>
      </p:sp>
      <p:pic>
        <p:nvPicPr>
          <p:cNvPr id="5" name="Picture 5"/>
          <p:cNvPicPr>
            <a:picLocks noChangeAspect="1"/>
          </p:cNvPicPr>
          <p:nvPr/>
        </p:nvPicPr>
        <p:blipFill>
          <a:blip r:embed="rId2"/>
          <a:srcRect t="1901"/>
          <a:stretch>
            <a:fillRect/>
          </a:stretch>
        </p:blipFill>
        <p:spPr>
          <a:xfrm>
            <a:off x="0" y="0"/>
            <a:ext cx="932135" cy="5896028"/>
          </a:xfrm>
          <a:prstGeom prst="rect">
            <a:avLst/>
          </a:prstGeom>
        </p:spPr>
      </p:pic>
      <p:sp>
        <p:nvSpPr>
          <p:cNvPr id="6" name="TextBox 6"/>
          <p:cNvSpPr txBox="1"/>
          <p:nvPr/>
        </p:nvSpPr>
        <p:spPr>
          <a:xfrm>
            <a:off x="3433883" y="9759886"/>
            <a:ext cx="13921982" cy="230832"/>
          </a:xfrm>
          <a:prstGeom prst="rect">
            <a:avLst/>
          </a:prstGeom>
        </p:spPr>
        <p:txBody>
          <a:bodyPr lIns="0" tIns="0" rIns="0" bIns="0" rtlCol="0" anchor="t">
            <a:spAutoFit/>
          </a:bodyPr>
          <a:lstStyle/>
          <a:p>
            <a:pPr algn="r">
              <a:lnSpc>
                <a:spcPts val="1807"/>
              </a:lnSpc>
            </a:pPr>
            <a:r>
              <a:rPr lang="en-US" sz="1599" dirty="0">
                <a:solidFill>
                  <a:srgbClr val="2C453E"/>
                </a:solidFill>
                <a:latin typeface="Montserrat Bold Italics"/>
              </a:rPr>
              <a:t>(the dominant offspring of the union of </a:t>
            </a:r>
            <a:r>
              <a:rPr lang="en-US" sz="1599" dirty="0" err="1">
                <a:solidFill>
                  <a:srgbClr val="2C453E"/>
                </a:solidFill>
                <a:latin typeface="Montserrat Bold Italics"/>
              </a:rPr>
              <a:t>Rakinui</a:t>
            </a:r>
            <a:r>
              <a:rPr lang="en-US" sz="1599" dirty="0">
                <a:solidFill>
                  <a:srgbClr val="2C453E"/>
                </a:solidFill>
                <a:latin typeface="Montserrat Bold Italics"/>
              </a:rPr>
              <a:t> and </a:t>
            </a:r>
            <a:r>
              <a:rPr lang="en-US" sz="1599" dirty="0" err="1">
                <a:solidFill>
                  <a:srgbClr val="2C453E"/>
                </a:solidFill>
                <a:latin typeface="Montserrat Bold Italics"/>
              </a:rPr>
              <a:t>Papatūānuku</a:t>
            </a:r>
            <a:r>
              <a:rPr lang="en-US" sz="1599" dirty="0">
                <a:solidFill>
                  <a:srgbClr val="2C453E"/>
                </a:solidFill>
                <a:latin typeface="Montserrat Bold Italics"/>
              </a:rPr>
              <a:t> who took an interest in human affairs)</a:t>
            </a:r>
          </a:p>
        </p:txBody>
      </p:sp>
      <p:pic>
        <p:nvPicPr>
          <p:cNvPr id="7" name="Picture 7"/>
          <p:cNvPicPr>
            <a:picLocks noChangeAspect="1"/>
          </p:cNvPicPr>
          <p:nvPr/>
        </p:nvPicPr>
        <p:blipFill>
          <a:blip r:embed="rId2"/>
          <a:srcRect t="1901"/>
          <a:stretch>
            <a:fillRect/>
          </a:stretch>
        </p:blipFill>
        <p:spPr>
          <a:xfrm rot="-10800000">
            <a:off x="17355865" y="4390972"/>
            <a:ext cx="932135" cy="5896028"/>
          </a:xfrm>
          <a:prstGeom prst="rect">
            <a:avLst/>
          </a:prstGeom>
        </p:spPr>
      </p:pic>
      <p:pic>
        <p:nvPicPr>
          <p:cNvPr id="70" name="Picture 69">
            <a:extLst>
              <a:ext uri="{FF2B5EF4-FFF2-40B4-BE49-F238E27FC236}">
                <a16:creationId xmlns:a16="http://schemas.microsoft.com/office/drawing/2014/main" id="{4D907CB1-C5AA-4AC4-B0CC-D5DBE7B648A1}"/>
              </a:ext>
            </a:extLst>
          </p:cNvPr>
          <p:cNvPicPr>
            <a:picLocks noChangeAspect="1"/>
          </p:cNvPicPr>
          <p:nvPr/>
        </p:nvPicPr>
        <p:blipFill>
          <a:blip r:embed="rId3"/>
          <a:stretch>
            <a:fillRect/>
          </a:stretch>
        </p:blipFill>
        <p:spPr>
          <a:xfrm>
            <a:off x="983202" y="6568120"/>
            <a:ext cx="16321596" cy="263472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302435" y="2080078"/>
            <a:ext cx="17683130" cy="7924285"/>
          </a:xfrm>
          <a:prstGeom prst="rect">
            <a:avLst/>
          </a:prstGeom>
        </p:spPr>
        <p:txBody>
          <a:bodyPr lIns="0" tIns="0" rIns="0" bIns="0" rtlCol="0" anchor="t">
            <a:spAutoFit/>
          </a:bodyPr>
          <a:lstStyle/>
          <a:p>
            <a:pPr marL="518160" lvl="1" indent="-259080" algn="just">
              <a:lnSpc>
                <a:spcPts val="4799"/>
              </a:lnSpc>
              <a:buFont typeface="Arial"/>
              <a:buChar char="•"/>
            </a:pPr>
            <a:r>
              <a:rPr lang="en-US" sz="2399" dirty="0">
                <a:solidFill>
                  <a:srgbClr val="FFFFFF"/>
                </a:solidFill>
                <a:latin typeface="Montserrat"/>
              </a:rPr>
              <a:t>It is from the time of creation the ‘life force’ or ‘mauri’ originates.</a:t>
            </a:r>
          </a:p>
          <a:p>
            <a:pPr algn="just">
              <a:lnSpc>
                <a:spcPts val="4799"/>
              </a:lnSpc>
            </a:pPr>
            <a:endParaRPr lang="en-US" sz="2399" dirty="0">
              <a:solidFill>
                <a:srgbClr val="FFFFFF"/>
              </a:solidFill>
              <a:latin typeface="Montserrat"/>
            </a:endParaRPr>
          </a:p>
          <a:p>
            <a:pPr marL="518160" lvl="1" indent="-259080" algn="just">
              <a:lnSpc>
                <a:spcPts val="4799"/>
              </a:lnSpc>
              <a:buFont typeface="Arial"/>
              <a:buChar char="•"/>
            </a:pPr>
            <a:r>
              <a:rPr lang="en-US" sz="2399" dirty="0">
                <a:solidFill>
                  <a:srgbClr val="FFFFFF"/>
                </a:solidFill>
                <a:latin typeface="Montserrat"/>
              </a:rPr>
              <a:t>Mauri comes from the gods, transcends the ages, was vital for life and vitality then and down the ages.</a:t>
            </a:r>
          </a:p>
          <a:p>
            <a:pPr algn="just">
              <a:lnSpc>
                <a:spcPts val="4799"/>
              </a:lnSpc>
            </a:pPr>
            <a:endParaRPr lang="en-US" sz="2399" dirty="0">
              <a:solidFill>
                <a:srgbClr val="FFFFFF"/>
              </a:solidFill>
              <a:latin typeface="Montserrat"/>
            </a:endParaRPr>
          </a:p>
          <a:p>
            <a:pPr marL="518160" lvl="1" indent="-259080" algn="just">
              <a:lnSpc>
                <a:spcPts val="4799"/>
              </a:lnSpc>
              <a:buFont typeface="Arial"/>
              <a:buChar char="•"/>
            </a:pPr>
            <a:r>
              <a:rPr lang="en-US" sz="2399" dirty="0">
                <a:solidFill>
                  <a:srgbClr val="FFFFFF"/>
                </a:solidFill>
                <a:latin typeface="Montserrat"/>
              </a:rPr>
              <a:t>Mauri represents a connectedness to the beginning of time. All objects, animate or inanimate possess a mauri: water, trees, flora and fauna, and stone.</a:t>
            </a:r>
          </a:p>
          <a:p>
            <a:pPr algn="just">
              <a:lnSpc>
                <a:spcPts val="4799"/>
              </a:lnSpc>
            </a:pPr>
            <a:endParaRPr lang="en-US" sz="2399" dirty="0">
              <a:solidFill>
                <a:srgbClr val="FFFFFF"/>
              </a:solidFill>
              <a:latin typeface="Montserrat"/>
            </a:endParaRPr>
          </a:p>
          <a:p>
            <a:pPr marL="518159" lvl="1" indent="-259080" algn="just">
              <a:lnSpc>
                <a:spcPts val="4799"/>
              </a:lnSpc>
              <a:buFont typeface="Arial"/>
              <a:buChar char="•"/>
            </a:pPr>
            <a:r>
              <a:rPr lang="en-US" sz="2399" dirty="0">
                <a:solidFill>
                  <a:srgbClr val="FFFFFF"/>
                </a:solidFill>
                <a:latin typeface="Montserrat"/>
              </a:rPr>
              <a:t>The many Atua (demi-gods) are guardian or kaitiaki of their domain, over land, water, flora and fauna.  </a:t>
            </a:r>
          </a:p>
          <a:p>
            <a:pPr algn="just">
              <a:lnSpc>
                <a:spcPts val="4799"/>
              </a:lnSpc>
            </a:pPr>
            <a:endParaRPr lang="en-US" sz="2399" dirty="0">
              <a:solidFill>
                <a:srgbClr val="FFFFFF"/>
              </a:solidFill>
              <a:latin typeface="Montserrat"/>
            </a:endParaRPr>
          </a:p>
          <a:p>
            <a:pPr marL="518160" lvl="1" indent="-259080" algn="just">
              <a:lnSpc>
                <a:spcPts val="4799"/>
              </a:lnSpc>
              <a:buFont typeface="Arial"/>
              <a:buChar char="•"/>
            </a:pPr>
            <a:r>
              <a:rPr lang="en-US" sz="2399" dirty="0">
                <a:solidFill>
                  <a:srgbClr val="FFFFFF"/>
                </a:solidFill>
                <a:latin typeface="Montserrat"/>
              </a:rPr>
              <a:t>In this context the function of </a:t>
            </a:r>
            <a:r>
              <a:rPr lang="en-US" sz="2399" dirty="0" err="1">
                <a:solidFill>
                  <a:srgbClr val="FFFFFF"/>
                </a:solidFill>
                <a:latin typeface="Montserrat"/>
              </a:rPr>
              <a:t>tapu</a:t>
            </a:r>
            <a:r>
              <a:rPr lang="en-US" sz="2399" dirty="0">
                <a:solidFill>
                  <a:srgbClr val="FFFFFF"/>
                </a:solidFill>
                <a:latin typeface="Montserrat"/>
              </a:rPr>
              <a:t> or restriction arises, deferral by mortals to the demi-gods, </a:t>
            </a:r>
            <a:r>
              <a:rPr lang="en-US" sz="2399" dirty="0" err="1">
                <a:solidFill>
                  <a:srgbClr val="FFFFFF"/>
                </a:solidFill>
                <a:latin typeface="Montserrat"/>
              </a:rPr>
              <a:t>eg</a:t>
            </a:r>
            <a:r>
              <a:rPr lang="en-US" sz="2399" dirty="0">
                <a:solidFill>
                  <a:srgbClr val="FFFFFF"/>
                </a:solidFill>
                <a:latin typeface="Montserrat"/>
              </a:rPr>
              <a:t>; </a:t>
            </a:r>
            <a:r>
              <a:rPr lang="en-US" sz="2399" dirty="0" err="1">
                <a:solidFill>
                  <a:srgbClr val="FFFFFF"/>
                </a:solidFill>
                <a:latin typeface="Montserrat"/>
              </a:rPr>
              <a:t>Tāne</a:t>
            </a:r>
            <a:r>
              <a:rPr lang="en-US" sz="2399" dirty="0">
                <a:solidFill>
                  <a:srgbClr val="FFFFFF"/>
                </a:solidFill>
                <a:latin typeface="Montserrat"/>
              </a:rPr>
              <a:t> or, </a:t>
            </a:r>
            <a:r>
              <a:rPr lang="en-US" sz="2399" dirty="0" err="1">
                <a:solidFill>
                  <a:srgbClr val="FFFFFF"/>
                </a:solidFill>
                <a:latin typeface="Montserrat"/>
              </a:rPr>
              <a:t>Takaroa</a:t>
            </a:r>
            <a:r>
              <a:rPr lang="en-US" sz="2399" dirty="0">
                <a:solidFill>
                  <a:srgbClr val="FFFFFF"/>
                </a:solidFill>
                <a:latin typeface="Montserrat"/>
              </a:rPr>
              <a:t>.</a:t>
            </a:r>
          </a:p>
          <a:p>
            <a:pPr algn="just">
              <a:lnSpc>
                <a:spcPts val="4799"/>
              </a:lnSpc>
            </a:pPr>
            <a:endParaRPr lang="en-US" sz="2399" dirty="0">
              <a:solidFill>
                <a:srgbClr val="FFFFFF"/>
              </a:solidFill>
              <a:latin typeface="Montserrat"/>
            </a:endParaRPr>
          </a:p>
          <a:p>
            <a:pPr algn="just">
              <a:lnSpc>
                <a:spcPts val="4799"/>
              </a:lnSpc>
            </a:pPr>
            <a:r>
              <a:rPr lang="en-US" sz="2399" dirty="0">
                <a:solidFill>
                  <a:srgbClr val="FFFFFF"/>
                </a:solidFill>
                <a:latin typeface="Montserrat"/>
              </a:rPr>
              <a:t>      </a:t>
            </a:r>
            <a:r>
              <a:rPr lang="en-US" sz="2399" dirty="0" err="1">
                <a:solidFill>
                  <a:srgbClr val="FFFFFF"/>
                </a:solidFill>
                <a:latin typeface="Montserrat"/>
              </a:rPr>
              <a:t>Eg</a:t>
            </a:r>
            <a:r>
              <a:rPr lang="en-US" sz="2399" dirty="0">
                <a:solidFill>
                  <a:srgbClr val="FFFFFF"/>
                </a:solidFill>
                <a:latin typeface="Montserrat"/>
              </a:rPr>
              <a:t>; Taking a fish or tree required rituals to be observed, to appease the gods and satisfy this customary lore.</a:t>
            </a:r>
          </a:p>
        </p:txBody>
      </p:sp>
      <p:sp>
        <p:nvSpPr>
          <p:cNvPr id="3" name="TextBox 3"/>
          <p:cNvSpPr txBox="1"/>
          <p:nvPr/>
        </p:nvSpPr>
        <p:spPr>
          <a:xfrm>
            <a:off x="550085" y="586879"/>
            <a:ext cx="3803044" cy="1363313"/>
          </a:xfrm>
          <a:prstGeom prst="rect">
            <a:avLst/>
          </a:prstGeom>
        </p:spPr>
        <p:txBody>
          <a:bodyPr lIns="0" tIns="0" rIns="0" bIns="0" rtlCol="0" anchor="t">
            <a:spAutoFit/>
          </a:bodyPr>
          <a:lstStyle/>
          <a:p>
            <a:pPr algn="ctr">
              <a:lnSpc>
                <a:spcPts val="10800"/>
              </a:lnSpc>
            </a:pPr>
            <a:r>
              <a:rPr lang="en-US" sz="9000">
                <a:solidFill>
                  <a:srgbClr val="FFFFFF"/>
                </a:solidFill>
                <a:latin typeface="Montserrat Extra-Bold"/>
              </a:rPr>
              <a:t>Mauri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8624" r="8624"/>
          <a:stretch>
            <a:fillRect/>
          </a:stretch>
        </p:blipFill>
        <p:spPr>
          <a:xfrm>
            <a:off x="12173073" y="0"/>
            <a:ext cx="6114927" cy="10287000"/>
          </a:xfrm>
          <a:prstGeom prst="rect">
            <a:avLst/>
          </a:prstGeom>
        </p:spPr>
      </p:pic>
      <p:grpSp>
        <p:nvGrpSpPr>
          <p:cNvPr id="3" name="Group 3"/>
          <p:cNvGrpSpPr/>
          <p:nvPr/>
        </p:nvGrpSpPr>
        <p:grpSpPr>
          <a:xfrm>
            <a:off x="445537" y="679541"/>
            <a:ext cx="11260704" cy="8237318"/>
            <a:chOff x="0" y="0"/>
            <a:chExt cx="15014272" cy="10983091"/>
          </a:xfrm>
        </p:grpSpPr>
        <p:sp>
          <p:nvSpPr>
            <p:cNvPr id="4" name="TextBox 4"/>
            <p:cNvSpPr txBox="1"/>
            <p:nvPr/>
          </p:nvSpPr>
          <p:spPr>
            <a:xfrm>
              <a:off x="0" y="2144089"/>
              <a:ext cx="15014272" cy="8839002"/>
            </a:xfrm>
            <a:prstGeom prst="rect">
              <a:avLst/>
            </a:prstGeom>
          </p:spPr>
          <p:txBody>
            <a:bodyPr lIns="0" tIns="0" rIns="0" bIns="0" rtlCol="0" anchor="t">
              <a:spAutoFit/>
            </a:bodyPr>
            <a:lstStyle/>
            <a:p>
              <a:pPr algn="just">
                <a:lnSpc>
                  <a:spcPts val="5249"/>
                </a:lnSpc>
              </a:pPr>
              <a:r>
                <a:rPr lang="en-US" sz="2100" dirty="0">
                  <a:solidFill>
                    <a:srgbClr val="2C453E"/>
                  </a:solidFill>
                  <a:latin typeface="Montserrat"/>
                </a:rPr>
                <a:t>Having </a:t>
              </a:r>
              <a:r>
                <a:rPr lang="en-US" sz="2100" dirty="0">
                  <a:solidFill>
                    <a:srgbClr val="2C453E"/>
                  </a:solidFill>
                  <a:latin typeface="Arimo"/>
                </a:rPr>
                <a:t>add</a:t>
              </a:r>
              <a:r>
                <a:rPr lang="en-US" sz="2100" dirty="0">
                  <a:solidFill>
                    <a:srgbClr val="2C453E"/>
                  </a:solidFill>
                  <a:latin typeface="Montserrat"/>
                </a:rPr>
                <a:t>ressed the central elements of </a:t>
              </a:r>
              <a:r>
                <a:rPr lang="en-US" sz="2100" dirty="0" err="1">
                  <a:solidFill>
                    <a:srgbClr val="2C453E"/>
                  </a:solidFill>
                  <a:latin typeface="Montserrat"/>
                </a:rPr>
                <a:t>Kāi</a:t>
              </a:r>
              <a:r>
                <a:rPr lang="en-US" sz="2100" dirty="0">
                  <a:solidFill>
                    <a:srgbClr val="2C453E"/>
                  </a:solidFill>
                  <a:latin typeface="Montserrat"/>
                </a:rPr>
                <a:t> </a:t>
              </a:r>
              <a:r>
                <a:rPr lang="en-US" sz="2100" dirty="0" err="1">
                  <a:solidFill>
                    <a:srgbClr val="2C453E"/>
                  </a:solidFill>
                  <a:latin typeface="Montserrat"/>
                </a:rPr>
                <a:t>Tahu</a:t>
              </a:r>
              <a:r>
                <a:rPr lang="en-US" sz="2100" dirty="0">
                  <a:solidFill>
                    <a:srgbClr val="2C453E"/>
                  </a:solidFill>
                  <a:latin typeface="Montserrat"/>
                </a:rPr>
                <a:t> cultural values, we can resume the story of populating the landscape with our core myths and ancestral associations and beliefs.</a:t>
              </a:r>
            </a:p>
            <a:p>
              <a:pPr algn="just">
                <a:lnSpc>
                  <a:spcPts val="5250"/>
                </a:lnSpc>
              </a:pPr>
              <a:endParaRPr lang="en-US" sz="2100" dirty="0">
                <a:solidFill>
                  <a:srgbClr val="2C453E"/>
                </a:solidFill>
                <a:latin typeface="Montserrat"/>
              </a:endParaRPr>
            </a:p>
            <a:p>
              <a:pPr algn="just">
                <a:lnSpc>
                  <a:spcPts val="5249"/>
                </a:lnSpc>
              </a:pPr>
              <a:r>
                <a:rPr lang="en-US" sz="2100" dirty="0">
                  <a:solidFill>
                    <a:srgbClr val="2C453E"/>
                  </a:solidFill>
                  <a:latin typeface="Montserrat"/>
                </a:rPr>
                <a:t>A storyline involving waka, the manner in which our ancestors arrived in this land on their momentous oceanic journey from the distant homelands.</a:t>
              </a:r>
            </a:p>
            <a:p>
              <a:pPr algn="just">
                <a:lnSpc>
                  <a:spcPts val="5250"/>
                </a:lnSpc>
              </a:pPr>
              <a:endParaRPr lang="en-US" sz="2100" dirty="0">
                <a:solidFill>
                  <a:srgbClr val="2C453E"/>
                </a:solidFill>
                <a:latin typeface="Montserrat"/>
              </a:endParaRPr>
            </a:p>
            <a:p>
              <a:pPr algn="just">
                <a:lnSpc>
                  <a:spcPts val="5250"/>
                </a:lnSpc>
              </a:pPr>
              <a:r>
                <a:rPr lang="en-US" sz="2100" dirty="0">
                  <a:solidFill>
                    <a:srgbClr val="2C453E"/>
                  </a:solidFill>
                  <a:latin typeface="Montserrat"/>
                </a:rPr>
                <a:t>They came from the islands of Te </a:t>
              </a:r>
              <a:r>
                <a:rPr lang="en-US" sz="2100" dirty="0" err="1">
                  <a:solidFill>
                    <a:srgbClr val="2C453E"/>
                  </a:solidFill>
                  <a:latin typeface="Montserrat"/>
                </a:rPr>
                <a:t>Moananui</a:t>
              </a:r>
              <a:r>
                <a:rPr lang="en-US" sz="2100" dirty="0">
                  <a:solidFill>
                    <a:srgbClr val="2C453E"/>
                  </a:solidFill>
                  <a:latin typeface="Montserrat"/>
                </a:rPr>
                <a:t> a </a:t>
              </a:r>
              <a:r>
                <a:rPr lang="en-US" sz="2100" dirty="0" err="1">
                  <a:solidFill>
                    <a:srgbClr val="2C453E"/>
                  </a:solidFill>
                  <a:latin typeface="Montserrat"/>
                </a:rPr>
                <a:t>Kiwa</a:t>
              </a:r>
              <a:r>
                <a:rPr lang="en-US" sz="2100" dirty="0">
                  <a:solidFill>
                    <a:srgbClr val="2C453E"/>
                  </a:solidFill>
                  <a:latin typeface="Montserrat"/>
                </a:rPr>
                <a:t>, </a:t>
              </a:r>
              <a:r>
                <a:rPr lang="en-US" sz="2100" dirty="0" err="1">
                  <a:solidFill>
                    <a:srgbClr val="2C453E"/>
                  </a:solidFill>
                  <a:latin typeface="Montserrat"/>
                </a:rPr>
                <a:t>Hawaiki</a:t>
              </a:r>
              <a:r>
                <a:rPr lang="en-US" sz="2100" dirty="0">
                  <a:solidFill>
                    <a:srgbClr val="2C453E"/>
                  </a:solidFill>
                  <a:latin typeface="Montserrat"/>
                </a:rPr>
                <a:t> </a:t>
              </a:r>
              <a:r>
                <a:rPr lang="en-US" sz="2100" dirty="0" err="1">
                  <a:solidFill>
                    <a:srgbClr val="2C453E"/>
                  </a:solidFill>
                  <a:latin typeface="Montserrat"/>
                </a:rPr>
                <a:t>nui</a:t>
              </a:r>
              <a:r>
                <a:rPr lang="en-US" sz="2100" dirty="0">
                  <a:solidFill>
                    <a:srgbClr val="2C453E"/>
                  </a:solidFill>
                  <a:latin typeface="Montserrat"/>
                </a:rPr>
                <a:t>, </a:t>
              </a:r>
              <a:r>
                <a:rPr lang="en-US" sz="2100" dirty="0" err="1">
                  <a:solidFill>
                    <a:srgbClr val="2C453E"/>
                  </a:solidFill>
                  <a:latin typeface="Montserrat"/>
                </a:rPr>
                <a:t>Hawaiki</a:t>
              </a:r>
              <a:r>
                <a:rPr lang="en-US" sz="2100" dirty="0">
                  <a:solidFill>
                    <a:srgbClr val="2C453E"/>
                  </a:solidFill>
                  <a:latin typeface="Montserrat"/>
                </a:rPr>
                <a:t> </a:t>
              </a:r>
              <a:r>
                <a:rPr lang="en-US" sz="2100" dirty="0" err="1">
                  <a:solidFill>
                    <a:srgbClr val="2C453E"/>
                  </a:solidFill>
                  <a:latin typeface="Montserrat"/>
                </a:rPr>
                <a:t>roa</a:t>
              </a:r>
              <a:r>
                <a:rPr lang="en-US" sz="2100" dirty="0">
                  <a:solidFill>
                    <a:srgbClr val="2C453E"/>
                  </a:solidFill>
                  <a:latin typeface="Montserrat"/>
                </a:rPr>
                <a:t> he </a:t>
              </a:r>
              <a:r>
                <a:rPr lang="en-US" sz="2100" dirty="0" err="1">
                  <a:solidFill>
                    <a:srgbClr val="2C453E"/>
                  </a:solidFill>
                  <a:latin typeface="Montserrat"/>
                </a:rPr>
                <a:t>Hawaiki</a:t>
              </a:r>
              <a:r>
                <a:rPr lang="en-US" sz="2100" dirty="0">
                  <a:solidFill>
                    <a:srgbClr val="2C453E"/>
                  </a:solidFill>
                  <a:latin typeface="Montserrat"/>
                </a:rPr>
                <a:t> </a:t>
              </a:r>
              <a:r>
                <a:rPr lang="en-US" sz="2100" dirty="0" err="1">
                  <a:solidFill>
                    <a:srgbClr val="2C453E"/>
                  </a:solidFill>
                  <a:latin typeface="Montserrat"/>
                </a:rPr>
                <a:t>pamamao</a:t>
              </a:r>
              <a:r>
                <a:rPr lang="en-US" sz="2100" dirty="0">
                  <a:solidFill>
                    <a:srgbClr val="2C453E"/>
                  </a:solidFill>
                  <a:latin typeface="Montserrat"/>
                </a:rPr>
                <a:t> </a:t>
              </a:r>
              <a:r>
                <a:rPr lang="en-US" sz="2100" dirty="0">
                  <a:solidFill>
                    <a:srgbClr val="2C453E"/>
                  </a:solidFill>
                  <a:latin typeface="Montserrat Italics"/>
                </a:rPr>
                <a:t>(The great ocean of </a:t>
              </a:r>
              <a:r>
                <a:rPr lang="en-US" sz="2100" dirty="0" err="1">
                  <a:solidFill>
                    <a:srgbClr val="2C453E"/>
                  </a:solidFill>
                  <a:latin typeface="Montserrat Italics"/>
                </a:rPr>
                <a:t>Kiwa</a:t>
              </a:r>
              <a:r>
                <a:rPr lang="en-US" sz="2100" dirty="0">
                  <a:solidFill>
                    <a:srgbClr val="2C453E"/>
                  </a:solidFill>
                  <a:latin typeface="Montserrat Italics"/>
                </a:rPr>
                <a:t>, the great </a:t>
              </a:r>
              <a:r>
                <a:rPr lang="en-US" sz="2100" dirty="0" err="1">
                  <a:solidFill>
                    <a:srgbClr val="2C453E"/>
                  </a:solidFill>
                  <a:latin typeface="Montserrat Italics"/>
                </a:rPr>
                <a:t>Hawaiki</a:t>
              </a:r>
              <a:r>
                <a:rPr lang="en-US" sz="2100" dirty="0">
                  <a:solidFill>
                    <a:srgbClr val="2C453E"/>
                  </a:solidFill>
                  <a:latin typeface="Montserrat Italics"/>
                </a:rPr>
                <a:t>, the long </a:t>
              </a:r>
              <a:r>
                <a:rPr lang="en-US" sz="2100" dirty="0" err="1">
                  <a:solidFill>
                    <a:srgbClr val="2C453E"/>
                  </a:solidFill>
                  <a:latin typeface="Montserrat Italics"/>
                </a:rPr>
                <a:t>Hawaiki</a:t>
              </a:r>
              <a:r>
                <a:rPr lang="en-US" sz="2100" dirty="0">
                  <a:solidFill>
                    <a:srgbClr val="2C453E"/>
                  </a:solidFill>
                  <a:latin typeface="Montserrat Italics"/>
                </a:rPr>
                <a:t>, the distant </a:t>
              </a:r>
              <a:r>
                <a:rPr lang="en-US" sz="2100" dirty="0" err="1">
                  <a:solidFill>
                    <a:srgbClr val="2C453E"/>
                  </a:solidFill>
                  <a:latin typeface="Montserrat Italics"/>
                </a:rPr>
                <a:t>Hawaiki</a:t>
              </a:r>
              <a:r>
                <a:rPr lang="en-US" sz="2100" dirty="0">
                  <a:solidFill>
                    <a:srgbClr val="2C453E"/>
                  </a:solidFill>
                  <a:latin typeface="Montserrat Italics"/>
                </a:rPr>
                <a:t>).</a:t>
              </a:r>
            </a:p>
          </p:txBody>
        </p:sp>
        <p:sp>
          <p:nvSpPr>
            <p:cNvPr id="5" name="TextBox 5"/>
            <p:cNvSpPr txBox="1"/>
            <p:nvPr/>
          </p:nvSpPr>
          <p:spPr>
            <a:xfrm>
              <a:off x="0" y="0"/>
              <a:ext cx="15014272" cy="1291559"/>
            </a:xfrm>
            <a:prstGeom prst="rect">
              <a:avLst/>
            </a:prstGeom>
          </p:spPr>
          <p:txBody>
            <a:bodyPr lIns="0" tIns="0" rIns="0" bIns="0" rtlCol="0" anchor="t">
              <a:spAutoFit/>
            </a:bodyPr>
            <a:lstStyle/>
            <a:p>
              <a:pPr>
                <a:lnSpc>
                  <a:spcPts val="7679"/>
                </a:lnSpc>
              </a:pPr>
              <a:r>
                <a:rPr lang="en-US" sz="6399">
                  <a:solidFill>
                    <a:srgbClr val="6D3E30"/>
                  </a:solidFill>
                  <a:latin typeface="Montserrat Extra-Bold"/>
                </a:rPr>
                <a:t>Myths, Values and Beliefs</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l="5555" r="555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219200" y="2552700"/>
            <a:ext cx="16014075" cy="7308796"/>
          </a:xfrm>
          <a:prstGeom prst="rect">
            <a:avLst/>
          </a:prstGeom>
        </p:spPr>
        <p:txBody>
          <a:bodyPr lIns="0" tIns="0" rIns="0" bIns="0" rtlCol="0" anchor="t">
            <a:spAutoFit/>
          </a:bodyPr>
          <a:lstStyle/>
          <a:p>
            <a:pPr marL="342900" indent="-342900" algn="just">
              <a:lnSpc>
                <a:spcPts val="4800"/>
              </a:lnSpc>
              <a:buFont typeface="Arial" panose="020B0604020202020204" pitchFamily="34" charset="0"/>
              <a:buChar char="•"/>
            </a:pPr>
            <a:r>
              <a:rPr lang="en-US" sz="2400" dirty="0">
                <a:solidFill>
                  <a:srgbClr val="FFFFFF"/>
                </a:solidFill>
                <a:latin typeface="Montserrat"/>
              </a:rPr>
              <a:t>Te Waka o </a:t>
            </a:r>
            <a:r>
              <a:rPr lang="en-US" sz="2400" dirty="0">
                <a:solidFill>
                  <a:srgbClr val="FFFFFF"/>
                </a:solidFill>
                <a:latin typeface="Arimo"/>
              </a:rPr>
              <a:t>Aoraki carried the sons of </a:t>
            </a:r>
            <a:r>
              <a:rPr lang="en-US" sz="2400" dirty="0" err="1">
                <a:solidFill>
                  <a:srgbClr val="FFFFFF"/>
                </a:solidFill>
                <a:latin typeface="Arimo"/>
              </a:rPr>
              <a:t>Rakinui</a:t>
            </a:r>
            <a:r>
              <a:rPr lang="en-US" sz="2400" dirty="0">
                <a:solidFill>
                  <a:srgbClr val="FFFFFF"/>
                </a:solidFill>
                <a:latin typeface="Arimo"/>
              </a:rPr>
              <a:t> from his first marriage to </a:t>
            </a:r>
            <a:r>
              <a:rPr lang="en-US" sz="2400" dirty="0" err="1">
                <a:solidFill>
                  <a:srgbClr val="FFFFFF"/>
                </a:solidFill>
                <a:latin typeface="Montserrat"/>
              </a:rPr>
              <a:t>Pokoharuatepo</a:t>
            </a:r>
            <a:r>
              <a:rPr lang="en-US" sz="2400" dirty="0">
                <a:solidFill>
                  <a:srgbClr val="FFFFFF"/>
                </a:solidFill>
                <a:latin typeface="Montserrat"/>
              </a:rPr>
              <a:t>.</a:t>
            </a:r>
          </a:p>
          <a:p>
            <a:pPr marL="342900" indent="-342900" algn="just">
              <a:lnSpc>
                <a:spcPts val="4800"/>
              </a:lnSpc>
              <a:buFont typeface="Arial" panose="020B0604020202020204" pitchFamily="34" charset="0"/>
              <a:buChar char="•"/>
            </a:pPr>
            <a:endParaRPr lang="en-US" sz="2400" dirty="0">
              <a:solidFill>
                <a:srgbClr val="FFFFFF"/>
              </a:solidFill>
              <a:latin typeface="Montserrat"/>
            </a:endParaRPr>
          </a:p>
          <a:p>
            <a:pPr marL="342900" indent="-342900" algn="just">
              <a:lnSpc>
                <a:spcPts val="4800"/>
              </a:lnSpc>
              <a:buFont typeface="Arial" panose="020B0604020202020204" pitchFamily="34" charset="0"/>
              <a:buChar char="•"/>
            </a:pPr>
            <a:r>
              <a:rPr lang="en-US" sz="2400" dirty="0">
                <a:solidFill>
                  <a:srgbClr val="FFFFFF"/>
                </a:solidFill>
                <a:latin typeface="Montserrat"/>
              </a:rPr>
              <a:t>They descended to earth from their celestial home to visit </a:t>
            </a:r>
            <a:r>
              <a:rPr lang="en-US" sz="2400" dirty="0" err="1">
                <a:solidFill>
                  <a:srgbClr val="FFFFFF"/>
                </a:solidFill>
                <a:latin typeface="Montserrat"/>
              </a:rPr>
              <a:t>Papatūānuku</a:t>
            </a:r>
            <a:r>
              <a:rPr lang="en-US" sz="2400" dirty="0">
                <a:solidFill>
                  <a:srgbClr val="FFFFFF"/>
                </a:solidFill>
                <a:latin typeface="Montserrat"/>
              </a:rPr>
              <a:t> (2nd wife) and her children.</a:t>
            </a:r>
          </a:p>
          <a:p>
            <a:pPr marL="342900" indent="-342900" algn="just">
              <a:lnSpc>
                <a:spcPts val="4800"/>
              </a:lnSpc>
              <a:buFont typeface="Arial" panose="020B0604020202020204" pitchFamily="34" charset="0"/>
              <a:buChar char="•"/>
            </a:pPr>
            <a:endParaRPr lang="en-US" sz="2400" dirty="0">
              <a:solidFill>
                <a:srgbClr val="FFFFFF"/>
              </a:solidFill>
              <a:latin typeface="Montserrat"/>
            </a:endParaRPr>
          </a:p>
          <a:p>
            <a:pPr marL="342900" indent="-342900" algn="just">
              <a:lnSpc>
                <a:spcPts val="4800"/>
              </a:lnSpc>
              <a:buFont typeface="Arial" panose="020B0604020202020204" pitchFamily="34" charset="0"/>
              <a:buChar char="•"/>
            </a:pPr>
            <a:r>
              <a:rPr lang="en-US" sz="2400" dirty="0">
                <a:solidFill>
                  <a:srgbClr val="FFFFFF"/>
                </a:solidFill>
                <a:latin typeface="Montserrat"/>
              </a:rPr>
              <a:t>After voyaging around the great expanse of ocean, it was time to return to their celestial home, however their </a:t>
            </a:r>
            <a:r>
              <a:rPr lang="en-US" sz="2400" dirty="0" err="1">
                <a:solidFill>
                  <a:srgbClr val="FFFFFF"/>
                </a:solidFill>
                <a:latin typeface="Montserrat"/>
              </a:rPr>
              <a:t>karakia</a:t>
            </a:r>
            <a:r>
              <a:rPr lang="en-US" sz="2400" dirty="0">
                <a:solidFill>
                  <a:srgbClr val="FFFFFF"/>
                </a:solidFill>
                <a:latin typeface="Montserrat"/>
              </a:rPr>
              <a:t> was faulty.</a:t>
            </a:r>
          </a:p>
          <a:p>
            <a:pPr marL="342900" indent="-342900" algn="just">
              <a:lnSpc>
                <a:spcPts val="4800"/>
              </a:lnSpc>
              <a:buFont typeface="Arial" panose="020B0604020202020204" pitchFamily="34" charset="0"/>
              <a:buChar char="•"/>
            </a:pPr>
            <a:endParaRPr lang="en-US" sz="2400" dirty="0">
              <a:solidFill>
                <a:srgbClr val="FFFFFF"/>
              </a:solidFill>
              <a:latin typeface="Montserrat"/>
            </a:endParaRPr>
          </a:p>
          <a:p>
            <a:pPr marL="342900" indent="-342900" algn="just">
              <a:lnSpc>
                <a:spcPts val="4800"/>
              </a:lnSpc>
              <a:buFont typeface="Arial" panose="020B0604020202020204" pitchFamily="34" charset="0"/>
              <a:buChar char="•"/>
            </a:pPr>
            <a:r>
              <a:rPr lang="en-US" sz="2400" dirty="0">
                <a:solidFill>
                  <a:srgbClr val="FFFFFF"/>
                </a:solidFill>
                <a:latin typeface="Montserrat"/>
              </a:rPr>
              <a:t>The waka listed, the brothers led by Aoraki clambered to the high side of the waka, and turned to stone</a:t>
            </a:r>
          </a:p>
          <a:p>
            <a:pPr marL="342900" indent="-342900" algn="just">
              <a:lnSpc>
                <a:spcPts val="4800"/>
              </a:lnSpc>
              <a:buFont typeface="Arial" panose="020B0604020202020204" pitchFamily="34" charset="0"/>
              <a:buChar char="•"/>
            </a:pPr>
            <a:endParaRPr lang="en-US" sz="2400" dirty="0">
              <a:solidFill>
                <a:srgbClr val="FFFFFF"/>
              </a:solidFill>
              <a:latin typeface="Montserrat"/>
            </a:endParaRPr>
          </a:p>
          <a:p>
            <a:pPr marL="342900" indent="-342900" algn="just">
              <a:lnSpc>
                <a:spcPts val="4800"/>
              </a:lnSpc>
              <a:buFont typeface="Arial" panose="020B0604020202020204" pitchFamily="34" charset="0"/>
              <a:buChar char="•"/>
            </a:pPr>
            <a:r>
              <a:rPr lang="en-US" sz="2400" dirty="0">
                <a:solidFill>
                  <a:srgbClr val="FFFFFF"/>
                </a:solidFill>
                <a:latin typeface="Montserrat"/>
              </a:rPr>
              <a:t>The resulting land mass became known as Te Waka o Aoraki (South Island), the highest peak named Aoraki.</a:t>
            </a:r>
          </a:p>
        </p:txBody>
      </p:sp>
      <p:sp>
        <p:nvSpPr>
          <p:cNvPr id="3" name="TextBox 3"/>
          <p:cNvSpPr txBox="1"/>
          <p:nvPr/>
        </p:nvSpPr>
        <p:spPr>
          <a:xfrm>
            <a:off x="9486823" y="794140"/>
            <a:ext cx="8540021" cy="974649"/>
          </a:xfrm>
          <a:prstGeom prst="rect">
            <a:avLst/>
          </a:prstGeom>
        </p:spPr>
        <p:txBody>
          <a:bodyPr lIns="0" tIns="0" rIns="0" bIns="0" rtlCol="0" anchor="t">
            <a:spAutoFit/>
          </a:bodyPr>
          <a:lstStyle/>
          <a:p>
            <a:pPr algn="ctr">
              <a:lnSpc>
                <a:spcPts val="7679"/>
              </a:lnSpc>
            </a:pPr>
            <a:r>
              <a:rPr lang="en-US" sz="6399">
                <a:solidFill>
                  <a:srgbClr val="FFFFFF"/>
                </a:solidFill>
                <a:latin typeface="Montserrat Extra-Bold"/>
              </a:rPr>
              <a:t>Te Waka o Aoraki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9278" b="17116"/>
          <a:stretch>
            <a:fillRect/>
          </a:stretch>
        </p:blipFill>
        <p:spPr>
          <a:xfrm>
            <a:off x="0" y="0"/>
            <a:ext cx="18288000" cy="4405869"/>
          </a:xfrm>
          <a:prstGeom prst="rect">
            <a:avLst/>
          </a:prstGeom>
        </p:spPr>
      </p:pic>
      <p:sp>
        <p:nvSpPr>
          <p:cNvPr id="3" name="TextBox 3"/>
          <p:cNvSpPr txBox="1"/>
          <p:nvPr/>
        </p:nvSpPr>
        <p:spPr>
          <a:xfrm>
            <a:off x="1878645" y="5797205"/>
            <a:ext cx="15593586" cy="3974678"/>
          </a:xfrm>
          <a:prstGeom prst="rect">
            <a:avLst/>
          </a:prstGeom>
        </p:spPr>
        <p:txBody>
          <a:bodyPr lIns="0" tIns="0" rIns="0" bIns="0" rtlCol="0" anchor="t">
            <a:spAutoFit/>
          </a:bodyPr>
          <a:lstStyle/>
          <a:p>
            <a:pPr marL="453390" lvl="1" indent="-226695" algn="just">
              <a:lnSpc>
                <a:spcPts val="5250"/>
              </a:lnSpc>
              <a:buFont typeface="Arial"/>
              <a:buChar char="•"/>
            </a:pPr>
            <a:r>
              <a:rPr lang="en-US" sz="2100" dirty="0">
                <a:solidFill>
                  <a:srgbClr val="2C453E"/>
                </a:solidFill>
                <a:latin typeface="Montserrat"/>
              </a:rPr>
              <a:t>The nephew </a:t>
            </a:r>
            <a:r>
              <a:rPr lang="en-US" sz="2100" dirty="0">
                <a:solidFill>
                  <a:srgbClr val="2C453E"/>
                </a:solidFill>
                <a:latin typeface="Arimo"/>
              </a:rPr>
              <a:t>of Ao</a:t>
            </a:r>
            <a:r>
              <a:rPr lang="en-US" sz="2100" dirty="0">
                <a:solidFill>
                  <a:srgbClr val="2C453E"/>
                </a:solidFill>
                <a:latin typeface="Montserrat"/>
              </a:rPr>
              <a:t>raki, </a:t>
            </a:r>
            <a:r>
              <a:rPr lang="en-US" sz="2100" dirty="0" err="1">
                <a:solidFill>
                  <a:srgbClr val="2C453E"/>
                </a:solidFill>
                <a:latin typeface="Montserrat"/>
              </a:rPr>
              <a:t>Tūterakiwhanoa</a:t>
            </a:r>
            <a:r>
              <a:rPr lang="en-US" sz="2100" dirty="0">
                <a:solidFill>
                  <a:srgbClr val="2C453E"/>
                </a:solidFill>
                <a:latin typeface="Montserrat"/>
              </a:rPr>
              <a:t> was given the responsibility to determine the whereabouts of his uncles.</a:t>
            </a:r>
          </a:p>
          <a:p>
            <a:pPr marL="453390" lvl="1" indent="-226695" algn="just">
              <a:lnSpc>
                <a:spcPts val="5250"/>
              </a:lnSpc>
              <a:buFont typeface="Arial"/>
              <a:buChar char="•"/>
            </a:pPr>
            <a:r>
              <a:rPr lang="en-US" sz="2100" dirty="0">
                <a:solidFill>
                  <a:srgbClr val="2C453E"/>
                </a:solidFill>
                <a:latin typeface="Montserrat"/>
              </a:rPr>
              <a:t>He discovered they and their waka had become an island in the vast ocean.</a:t>
            </a:r>
          </a:p>
          <a:p>
            <a:pPr marL="453390" lvl="1" indent="-226695" algn="just">
              <a:lnSpc>
                <a:spcPts val="5250"/>
              </a:lnSpc>
              <a:buFont typeface="Arial"/>
              <a:buChar char="•"/>
            </a:pPr>
            <a:r>
              <a:rPr lang="en-US" sz="2100" dirty="0">
                <a:solidFill>
                  <a:srgbClr val="2C453E"/>
                </a:solidFill>
                <a:latin typeface="Montserrat"/>
              </a:rPr>
              <a:t>He set about with his adze ‘Te Hamo’ shaping the waka into a place fit for human habitation, forming peninsulas, estuaries and places for settlement.</a:t>
            </a:r>
          </a:p>
          <a:p>
            <a:pPr marL="453390" lvl="1" indent="-226695" algn="just">
              <a:lnSpc>
                <a:spcPts val="5250"/>
              </a:lnSpc>
              <a:buFont typeface="Arial"/>
              <a:buChar char="•"/>
            </a:pPr>
            <a:r>
              <a:rPr lang="en-US" sz="2100" dirty="0">
                <a:solidFill>
                  <a:srgbClr val="2C453E"/>
                </a:solidFill>
                <a:latin typeface="Montserrat"/>
              </a:rPr>
              <a:t>On sighting </a:t>
            </a:r>
            <a:r>
              <a:rPr lang="en-US" sz="2100" dirty="0" err="1">
                <a:solidFill>
                  <a:srgbClr val="2C453E"/>
                </a:solidFill>
                <a:latin typeface="Montserrat"/>
              </a:rPr>
              <a:t>Piopiotahi</a:t>
            </a:r>
            <a:r>
              <a:rPr lang="en-US" sz="2100" dirty="0">
                <a:solidFill>
                  <a:srgbClr val="2C453E"/>
                </a:solidFill>
                <a:latin typeface="Montserrat"/>
              </a:rPr>
              <a:t> (Milford Sound) he thought it was so beautiful that people would not move on, so he released sandflies to discourage lingering.</a:t>
            </a:r>
          </a:p>
        </p:txBody>
      </p:sp>
      <p:sp>
        <p:nvSpPr>
          <p:cNvPr id="4" name="TextBox 4"/>
          <p:cNvSpPr txBox="1"/>
          <p:nvPr/>
        </p:nvSpPr>
        <p:spPr>
          <a:xfrm>
            <a:off x="241138" y="4625045"/>
            <a:ext cx="11050765" cy="968670"/>
          </a:xfrm>
          <a:prstGeom prst="rect">
            <a:avLst/>
          </a:prstGeom>
        </p:spPr>
        <p:txBody>
          <a:bodyPr lIns="0" tIns="0" rIns="0" bIns="0" rtlCol="0" anchor="t">
            <a:spAutoFit/>
          </a:bodyPr>
          <a:lstStyle/>
          <a:p>
            <a:pPr>
              <a:lnSpc>
                <a:spcPts val="7679"/>
              </a:lnSpc>
            </a:pPr>
            <a:r>
              <a:rPr lang="en-US" sz="6399">
                <a:solidFill>
                  <a:srgbClr val="6D3E30"/>
                </a:solidFill>
                <a:latin typeface="Montserrat Extra-Bold"/>
              </a:rPr>
              <a:t>Tūterakiwhanoa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C2FB21DB75FD44BAFCD0B959A1F85B" ma:contentTypeVersion="4" ma:contentTypeDescription="Create a new document." ma:contentTypeScope="" ma:versionID="b23927b889d1353135c88bda0ccee0e9">
  <xsd:schema xmlns:xsd="http://www.w3.org/2001/XMLSchema" xmlns:xs="http://www.w3.org/2001/XMLSchema" xmlns:p="http://schemas.microsoft.com/office/2006/metadata/properties" xmlns:ns3="7d4e73b6-bad7-4b3b-8db5-543e5b6b7e60" targetNamespace="http://schemas.microsoft.com/office/2006/metadata/properties" ma:root="true" ma:fieldsID="917b00449d535d5dcdd86495ee016934" ns3:_="">
    <xsd:import namespace="7d4e73b6-bad7-4b3b-8db5-543e5b6b7e6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4e73b6-bad7-4b3b-8db5-543e5b6b7e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19215A-7EE4-457D-BAE9-4DA92250AC4E}">
  <ds:schemaRefs>
    <ds:schemaRef ds:uri="http://schemas.microsoft.com/sharepoint/v3/contenttype/forms"/>
  </ds:schemaRefs>
</ds:datastoreItem>
</file>

<file path=customXml/itemProps2.xml><?xml version="1.0" encoding="utf-8"?>
<ds:datastoreItem xmlns:ds="http://schemas.openxmlformats.org/officeDocument/2006/customXml" ds:itemID="{9BB080EE-030D-41EB-B6B5-90750DEDED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4e73b6-bad7-4b3b-8db5-543e5b6b7e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045003-0DA8-4A22-80D0-5CDB13CDB4F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2138</TotalTime>
  <Words>3049</Words>
  <Application>Microsoft Office PowerPoint</Application>
  <PresentationFormat>Custom</PresentationFormat>
  <Paragraphs>207</Paragraphs>
  <Slides>25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Montserrat Classic</vt:lpstr>
      <vt:lpstr>Arimo</vt:lpstr>
      <vt:lpstr>Montserrat Italics</vt:lpstr>
      <vt:lpstr>Montserrat Extra-Bold</vt:lpstr>
      <vt:lpstr>Arial</vt:lpstr>
      <vt:lpstr>Montserrat</vt:lpstr>
      <vt:lpstr>Montserrat Bold</vt:lpstr>
      <vt:lpstr>Montserrat Bold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Wāhi tūpuna</dc:title>
  <dc:creator>Michael</dc:creator>
  <cp:lastModifiedBy>Maree Kleinlangevelsloo</cp:lastModifiedBy>
  <cp:revision>9</cp:revision>
  <cp:lastPrinted>2020-06-26T03:59:07Z</cp:lastPrinted>
  <dcterms:created xsi:type="dcterms:W3CDTF">2006-08-16T00:00:00Z</dcterms:created>
  <dcterms:modified xsi:type="dcterms:W3CDTF">2020-06-28T22:30:12Z</dcterms:modified>
  <dc:identifier>DAD_7s61tMo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0x01010085C2FB21DB75FD44BAFCD0B959A1F85B</vt:lpwstr>
  </property>
</Properties>
</file>